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3"/>
  </p:notesMasterIdLst>
  <p:sldIdLst>
    <p:sldId id="256" r:id="rId2"/>
    <p:sldId id="258" r:id="rId3"/>
    <p:sldId id="412" r:id="rId4"/>
    <p:sldId id="303" r:id="rId5"/>
    <p:sldId id="304" r:id="rId6"/>
    <p:sldId id="259" r:id="rId7"/>
    <p:sldId id="413" r:id="rId8"/>
    <p:sldId id="386" r:id="rId9"/>
    <p:sldId id="342" r:id="rId10"/>
    <p:sldId id="381" r:id="rId11"/>
    <p:sldId id="382" r:id="rId12"/>
    <p:sldId id="388" r:id="rId13"/>
    <p:sldId id="414" r:id="rId14"/>
    <p:sldId id="358" r:id="rId15"/>
    <p:sldId id="359" r:id="rId16"/>
    <p:sldId id="361" r:id="rId17"/>
    <p:sldId id="362" r:id="rId18"/>
    <p:sldId id="366" r:id="rId19"/>
    <p:sldId id="367" r:id="rId20"/>
    <p:sldId id="374" r:id="rId21"/>
    <p:sldId id="368" r:id="rId22"/>
    <p:sldId id="372" r:id="rId23"/>
    <p:sldId id="418" r:id="rId24"/>
    <p:sldId id="260" r:id="rId25"/>
    <p:sldId id="299" r:id="rId26"/>
    <p:sldId id="415" r:id="rId27"/>
    <p:sldId id="293" r:id="rId28"/>
    <p:sldId id="416" r:id="rId29"/>
    <p:sldId id="294" r:id="rId30"/>
    <p:sldId id="384" r:id="rId31"/>
    <p:sldId id="409" r:id="rId32"/>
    <p:sldId id="404" r:id="rId33"/>
    <p:sldId id="405" r:id="rId34"/>
    <p:sldId id="406" r:id="rId35"/>
    <p:sldId id="410" r:id="rId36"/>
    <p:sldId id="407" r:id="rId37"/>
    <p:sldId id="408" r:id="rId38"/>
    <p:sldId id="411" r:id="rId39"/>
    <p:sldId id="278" r:id="rId40"/>
    <p:sldId id="375" r:id="rId41"/>
    <p:sldId id="376" r:id="rId42"/>
    <p:sldId id="380" r:id="rId43"/>
    <p:sldId id="417" r:id="rId44"/>
    <p:sldId id="279" r:id="rId45"/>
    <p:sldId id="321" r:id="rId46"/>
    <p:sldId id="306" r:id="rId47"/>
    <p:sldId id="281" r:id="rId48"/>
    <p:sldId id="312" r:id="rId49"/>
    <p:sldId id="313" r:id="rId50"/>
    <p:sldId id="314" r:id="rId51"/>
    <p:sldId id="315" r:id="rId52"/>
    <p:sldId id="316" r:id="rId53"/>
    <p:sldId id="343" r:id="rId54"/>
    <p:sldId id="309" r:id="rId55"/>
    <p:sldId id="419" r:id="rId56"/>
    <p:sldId id="264" r:id="rId57"/>
    <p:sldId id="283" r:id="rId58"/>
    <p:sldId id="399" r:id="rId59"/>
    <p:sldId id="331" r:id="rId60"/>
    <p:sldId id="400" r:id="rId61"/>
    <p:sldId id="345" r:id="rId62"/>
    <p:sldId id="318" r:id="rId63"/>
    <p:sldId id="319" r:id="rId64"/>
    <p:sldId id="320" r:id="rId65"/>
    <p:sldId id="401" r:id="rId66"/>
    <p:sldId id="346" r:id="rId67"/>
    <p:sldId id="266" r:id="rId68"/>
    <p:sldId id="289" r:id="rId69"/>
    <p:sldId id="285" r:id="rId70"/>
    <p:sldId id="286" r:id="rId71"/>
    <p:sldId id="301" r:id="rId7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07F09"/>
    <a:srgbClr val="FFCC99"/>
    <a:srgbClr val="FF9966"/>
    <a:srgbClr val="E9A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1" autoAdjust="0"/>
    <p:restoredTop sz="94660"/>
  </p:normalViewPr>
  <p:slideViewPr>
    <p:cSldViewPr>
      <p:cViewPr varScale="1">
        <p:scale>
          <a:sx n="57" d="100"/>
          <a:sy n="57" d="100"/>
        </p:scale>
        <p:origin x="84" y="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C66E0-4D9F-4E1D-A273-A27277DE0199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C1329-3BAF-4C25-B399-F4419F08A47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C1329-3BAF-4C25-B399-F4419F08A472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19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Ellipse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6248" y="1154933"/>
            <a:ext cx="7231503" cy="951843"/>
          </a:xfrm>
        </p:spPr>
        <p:txBody>
          <a:bodyPr lIns="0" tIns="0" rIns="0" bIns="0"/>
          <a:lstStyle>
            <a:lvl1pPr>
              <a:defRPr sz="5200" b="1" i="0">
                <a:solidFill>
                  <a:schemeClr val="tx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12/16/2016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3">
                    <a:shade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 hasCustomPrompt="1"/>
          </p:nvPr>
        </p:nvSpPr>
        <p:spPr>
          <a:xfrm>
            <a:off x="301752" y="1527048"/>
            <a:ext cx="8503920" cy="4572000"/>
          </a:xfrm>
        </p:spPr>
        <p:txBody>
          <a:bodyPr>
            <a:normAutofit/>
          </a:bodyPr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latin typeface="Gill Sans MT" panose="020B0502020104020203" pitchFamily="34" charset="0"/>
              </a:defRPr>
            </a:lvl2pPr>
            <a:lvl3pPr>
              <a:defRPr sz="2800">
                <a:latin typeface="Gill Sans MT" panose="020B0502020104020203" pitchFamily="34" charset="0"/>
              </a:defRPr>
            </a:lvl3pPr>
            <a:lvl4pPr>
              <a:defRPr sz="2400">
                <a:latin typeface="Gill Sans MT" panose="020B0502020104020203" pitchFamily="34" charset="0"/>
              </a:defRPr>
            </a:lvl4pPr>
            <a:lvl5pPr>
              <a:defRPr sz="2000">
                <a:latin typeface="Gill Sans MT" panose="020B0502020104020203" pitchFamily="34" charset="0"/>
              </a:defRPr>
            </a:lvl5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</a:p>
          <a:p>
            <a:pPr lvl="4" eaLnBrk="1" latinLnBrk="0" hangingPunct="1"/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  <a:latin typeface="Gill Sans MT" panose="020B0502020104020203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>
                <a:latin typeface="Gill Sans MT" panose="020B0502020104020203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Espace réservé du contenu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Ellipse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  <a:latin typeface="Gill Sans MT" panose="020B0502020104020203" pitchFamily="34" charset="0"/>
              </a:defRPr>
            </a:lvl1pPr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Espace réservé du contenu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10" name="Ellipse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necteur droit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Ellipse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638C83D-7AA3-4F90-A9FD-57F828311658}" type="datetimeFigureOut">
              <a:rPr lang="fr-FR" smtClean="0"/>
              <a:pPr/>
              <a:t>16/12/2016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5407991-B6D8-4622-99FE-B23BB00C279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7544" y="2819400"/>
            <a:ext cx="8280920" cy="1752600"/>
          </a:xfrm>
        </p:spPr>
        <p:txBody>
          <a:bodyPr>
            <a:normAutofit lnSpcReduction="10000"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>
                <a:latin typeface="Gill Sans MT" panose="020B0502020104020203" pitchFamily="34" charset="0"/>
              </a:rPr>
              <a:t>Une réussite basée sur LA </a:t>
            </a:r>
            <a:r>
              <a:rPr lang="fr-FR" i="1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PERSUASION</a:t>
            </a:r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r>
              <a:rPr lang="fr-FR" dirty="0" smtClean="0">
                <a:latin typeface="Gill Sans MT" panose="020B0502020104020203" pitchFamily="34" charset="0"/>
              </a:rPr>
              <a:t>Possible uniquement avec une réelle </a:t>
            </a:r>
            <a:r>
              <a:rPr lang="fr-FR" i="1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préparation</a:t>
            </a:r>
          </a:p>
          <a:p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REUSSIR SA CAMPAGNE DE CROWDFUNDING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534" y="908720"/>
            <a:ext cx="6671210" cy="514461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839744" y="141277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  <a:sym typeface="Wingdings" pitchFamily="2" charset="2"/>
              </a:rPr>
              <a:t> Différents paliers 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7" name="ZoneTexte 5"/>
          <p:cNvSpPr txBox="1"/>
          <p:nvPr/>
        </p:nvSpPr>
        <p:spPr>
          <a:xfrm>
            <a:off x="5768379" y="514544"/>
            <a:ext cx="318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Gill Sans MT" panose="020B0502020104020203" pitchFamily="34" charset="0"/>
                <a:sym typeface="Wingdings" pitchFamily="2" charset="2"/>
              </a:rPr>
              <a:t>TRANSPARENT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5203624" cy="613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5441007" y="5373216"/>
            <a:ext cx="370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 </a:t>
            </a:r>
            <a:r>
              <a:rPr lang="fr-FR" dirty="0" smtClean="0">
                <a:latin typeface="Gill Sans MT" panose="020B0502020104020203" pitchFamily="34" charset="0"/>
              </a:rPr>
              <a:t>Parlez des autres sources de financement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ZoneTexte 5"/>
          <p:cNvSpPr txBox="1"/>
          <p:nvPr/>
        </p:nvSpPr>
        <p:spPr>
          <a:xfrm>
            <a:off x="5768379" y="514544"/>
            <a:ext cx="318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Gill Sans MT" panose="020B0502020104020203" pitchFamily="34" charset="0"/>
                <a:sym typeface="Wingdings" pitchFamily="2" charset="2"/>
              </a:rPr>
              <a:t>TRANSPARENT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0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27048"/>
            <a:ext cx="6768752" cy="414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5"/>
          <p:cNvSpPr txBox="1"/>
          <p:nvPr/>
        </p:nvSpPr>
        <p:spPr>
          <a:xfrm>
            <a:off x="5768379" y="514544"/>
            <a:ext cx="318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Gill Sans MT" panose="020B0502020104020203" pitchFamily="34" charset="0"/>
                <a:sym typeface="Wingdings" pitchFamily="2" charset="2"/>
              </a:rPr>
              <a:t>PREVENTIF</a:t>
            </a:r>
            <a:endParaRPr lang="fr-FR" sz="2000" dirty="0"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512" y="5894269"/>
            <a:ext cx="8774356" cy="60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à"/>
            </a:pPr>
            <a:r>
              <a:rPr lang="fr-FR" sz="1900" i="1" dirty="0">
                <a:latin typeface="Gill Sans MT" panose="020B0502020104020203" pitchFamily="34" charset="0"/>
                <a:sym typeface="Wingdings" pitchFamily="2" charset="2"/>
              </a:rPr>
              <a:t>Activité: définissez votre objectif financier et rédigez-le d’après les exemples précédents</a:t>
            </a:r>
          </a:p>
          <a:p>
            <a:endParaRPr lang="fr-FR" i="1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08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/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>
                <a:solidFill>
                  <a:schemeClr val="accent1"/>
                </a:solidFill>
              </a:rPr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/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l</a:t>
            </a:r>
            <a:r>
              <a:rPr lang="fr-FR" sz="1800" dirty="0" smtClean="0"/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>
                <a:solidFill>
                  <a:schemeClr val="tx2"/>
                </a:solidFill>
              </a:rPr>
              <a:t>p</a:t>
            </a:r>
            <a:r>
              <a:rPr lang="fr-FR" sz="1800" dirty="0" smtClean="0">
                <a:solidFill>
                  <a:schemeClr val="tx2"/>
                </a:solidFill>
              </a:rPr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/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/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1. PREPAREZ VOTRE CAMPAGNE</a:t>
            </a:r>
            <a:br>
              <a:rPr lang="fr-FR" sz="2000" b="1" dirty="0" smtClean="0">
                <a:solidFill>
                  <a:schemeClr val="dk1"/>
                </a:solidFill>
              </a:rPr>
            </a:br>
            <a:r>
              <a:rPr lang="fr-FR" sz="2400" b="1" dirty="0" smtClean="0">
                <a:solidFill>
                  <a:schemeClr val="dk1"/>
                </a:solidFill>
              </a:rPr>
              <a:t>1.1. LA PRÉSENTATION DU PROJET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70304"/>
          </a:xfrm>
        </p:spPr>
        <p:txBody>
          <a:bodyPr>
            <a:normAutofit fontScale="92500" lnSpcReduction="20000"/>
          </a:bodyPr>
          <a:lstStyle/>
          <a:p>
            <a:r>
              <a:rPr lang="fr-FR" sz="2000" b="1" dirty="0"/>
              <a:t>T</a:t>
            </a:r>
            <a:r>
              <a:rPr lang="fr-FR" sz="2000" b="1" dirty="0" smtClean="0"/>
              <a:t>exte de présentation du projet </a:t>
            </a:r>
          </a:p>
          <a:p>
            <a:pPr lvl="0">
              <a:buNone/>
            </a:pPr>
            <a:r>
              <a:rPr lang="fr-FR" sz="2000" dirty="0" smtClean="0"/>
              <a:t>PASSION, EMOTION, </a:t>
            </a:r>
            <a:r>
              <a:rPr lang="fr-FR" sz="2000" dirty="0" smtClean="0"/>
              <a:t>PERSONNEL : le</a:t>
            </a:r>
            <a:r>
              <a:rPr lang="fr-FR" sz="2000" dirty="0" smtClean="0">
                <a:solidFill>
                  <a:srgbClr val="FFC000"/>
                </a:solidFill>
              </a:rPr>
              <a:t> </a:t>
            </a:r>
            <a:r>
              <a:rPr lang="fr-FR" sz="2000" i="1" dirty="0" err="1" smtClean="0">
                <a:solidFill>
                  <a:schemeClr val="accent1"/>
                </a:solidFill>
              </a:rPr>
              <a:t>storytelling</a:t>
            </a:r>
            <a:r>
              <a:rPr lang="fr-FR" sz="2000" i="1" dirty="0" smtClean="0">
                <a:solidFill>
                  <a:schemeClr val="accent1"/>
                </a:solidFill>
              </a:rPr>
              <a:t> </a:t>
            </a:r>
            <a:endParaRPr lang="fr-FR" sz="2000" i="1" dirty="0" smtClean="0"/>
          </a:p>
          <a:p>
            <a:pPr lvl="0">
              <a:buNone/>
            </a:pPr>
            <a:r>
              <a:rPr lang="fr-FR" sz="2000" dirty="0" smtClean="0"/>
              <a:t>CLAIR, SIMPLE</a:t>
            </a:r>
          </a:p>
          <a:p>
            <a:pPr>
              <a:buNone/>
            </a:pPr>
            <a:r>
              <a:rPr lang="fr-FR" sz="2000" dirty="0" smtClean="0"/>
              <a:t>STRUCTURÉ </a:t>
            </a:r>
            <a:r>
              <a:rPr lang="fr-FR" sz="2000" i="1" dirty="0" smtClean="0"/>
              <a:t>Quoi</a:t>
            </a:r>
            <a:r>
              <a:rPr lang="fr-FR" sz="2000" dirty="0" smtClean="0"/>
              <a:t> ? </a:t>
            </a:r>
            <a:r>
              <a:rPr lang="fr-FR" sz="2000" i="1" dirty="0"/>
              <a:t>Où</a:t>
            </a:r>
            <a:r>
              <a:rPr lang="fr-FR" sz="2000" dirty="0"/>
              <a:t> ? </a:t>
            </a:r>
            <a:r>
              <a:rPr lang="fr-FR" sz="2000" i="1" dirty="0"/>
              <a:t>Pourquoi</a:t>
            </a:r>
            <a:r>
              <a:rPr lang="fr-FR" sz="2000" dirty="0"/>
              <a:t> </a:t>
            </a:r>
            <a:r>
              <a:rPr lang="fr-FR" sz="2000" dirty="0" smtClean="0"/>
              <a:t>? </a:t>
            </a:r>
            <a:r>
              <a:rPr lang="fr-FR" sz="2000" i="1" dirty="0" smtClean="0"/>
              <a:t>Comment</a:t>
            </a:r>
            <a:r>
              <a:rPr lang="fr-FR" sz="2000" dirty="0" smtClean="0"/>
              <a:t> ? </a:t>
            </a:r>
            <a:r>
              <a:rPr lang="fr-FR" sz="2000" i="1" dirty="0" smtClean="0"/>
              <a:t>Qui</a:t>
            </a:r>
            <a:r>
              <a:rPr lang="fr-FR" sz="2000" dirty="0"/>
              <a:t> ? </a:t>
            </a:r>
            <a:endParaRPr lang="fr-FR" sz="2000" dirty="0" smtClean="0"/>
          </a:p>
          <a:p>
            <a:pPr lvl="0">
              <a:buNone/>
            </a:pPr>
            <a:r>
              <a:rPr lang="fr-FR" sz="2000" dirty="0" smtClean="0"/>
              <a:t>DÉTAILLÉ</a:t>
            </a:r>
          </a:p>
          <a:p>
            <a:pPr lvl="0">
              <a:buNone/>
            </a:pPr>
            <a:r>
              <a:rPr lang="fr-FR" sz="2000" dirty="0" smtClean="0"/>
              <a:t>VALIDÉ  </a:t>
            </a:r>
          </a:p>
          <a:p>
            <a:pPr lvl="0">
              <a:buNone/>
            </a:pPr>
            <a:endParaRPr lang="fr-FR" sz="2000" dirty="0"/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</a:rPr>
              <a:t>Plan recommandé :</a:t>
            </a:r>
          </a:p>
          <a:p>
            <a:pPr marL="457200" lvl="0" indent="-457200">
              <a:buAutoNum type="arabicParenR"/>
            </a:pPr>
            <a:r>
              <a:rPr lang="fr-FR" sz="2000" dirty="0" smtClean="0"/>
              <a:t>Description du projet : quoi, où, comment, pourquoi</a:t>
            </a:r>
          </a:p>
          <a:p>
            <a:pPr marL="457200" lvl="0" indent="-457200">
              <a:buAutoNum type="arabicParenR"/>
            </a:pPr>
            <a:r>
              <a:rPr lang="fr-FR" sz="2000" dirty="0" smtClean="0"/>
              <a:t>Porteur(s) de projet : qui</a:t>
            </a:r>
          </a:p>
          <a:p>
            <a:pPr marL="457200" lvl="0" indent="-457200">
              <a:buAutoNum type="arabicParenR"/>
            </a:pPr>
            <a:r>
              <a:rPr lang="fr-FR" sz="2000" dirty="0" smtClean="0"/>
              <a:t>Objectif financier</a:t>
            </a:r>
          </a:p>
          <a:p>
            <a:pPr marL="0" lvl="0" indent="0">
              <a:buNone/>
            </a:pPr>
            <a:endParaRPr lang="fr-FR" sz="2000" dirty="0" smtClean="0"/>
          </a:p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 smtClean="0"/>
          </a:p>
          <a:p>
            <a:pPr marL="457200" lvl="0" indent="-457200">
              <a:buFont typeface="Wingdings"/>
              <a:buChar char="à"/>
            </a:pPr>
            <a:r>
              <a:rPr lang="fr-FR" sz="2000" i="1" dirty="0" smtClean="0"/>
              <a:t>Activité: rédigez votre présentation du projet en vous appuyant sur les </a:t>
            </a:r>
            <a:r>
              <a:rPr lang="fr-FR" sz="2000" i="1" dirty="0"/>
              <a:t>exemples </a:t>
            </a:r>
            <a:r>
              <a:rPr lang="fr-FR" sz="2000" i="1" dirty="0" smtClean="0"/>
              <a:t>suivants</a:t>
            </a:r>
          </a:p>
          <a:p>
            <a:pPr marL="0" lvl="0" indent="0">
              <a:buNone/>
            </a:pPr>
            <a:r>
              <a:rPr lang="fr-FR" sz="2000" i="1" dirty="0" smtClean="0"/>
              <a:t>       Puis échanger par groupe de deux sur vos projets</a:t>
            </a:r>
            <a:endParaRPr lang="fr-FR" sz="2000" i="1" dirty="0"/>
          </a:p>
          <a:p>
            <a:pPr marL="457200" lvl="0" indent="-457200">
              <a:buFont typeface="Wingdings"/>
              <a:buChar char="à"/>
            </a:pPr>
            <a:endParaRPr lang="fr-FR" sz="2000" i="1" dirty="0" smtClean="0"/>
          </a:p>
          <a:p>
            <a:pPr marL="457200" lvl="0" indent="-457200">
              <a:buNone/>
            </a:pPr>
            <a:endParaRPr lang="fr-FR" sz="2000" i="1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500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Description du projet</a:t>
            </a:r>
            <a:endParaRPr lang="fr-FR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945415" y="6329874"/>
            <a:ext cx="1736866" cy="452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8" y="987552"/>
            <a:ext cx="5937067" cy="3950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01" y="4889989"/>
            <a:ext cx="5931804" cy="189194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156176" y="1412776"/>
            <a:ext cx="28083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  <a:sym typeface="Wingdings" pitchFamily="2" charset="2"/>
              </a:rPr>
              <a:t> </a:t>
            </a:r>
            <a:r>
              <a:rPr lang="fr-FR" dirty="0" smtClean="0">
                <a:latin typeface="Gill Sans MT" panose="020B0502020104020203" pitchFamily="34" charset="0"/>
              </a:rPr>
              <a:t>Où? Quoi?</a:t>
            </a: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pPr>
              <a:buFont typeface="Wingdings"/>
              <a:buChar char="ß"/>
            </a:pPr>
            <a:r>
              <a:rPr lang="fr-FR" dirty="0" smtClean="0">
                <a:latin typeface="Gill Sans MT" panose="020B0502020104020203" pitchFamily="34" charset="0"/>
              </a:rPr>
              <a:t> Pourquoi? Contexte malagasy : explications sur Madagascar</a:t>
            </a: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r>
              <a:rPr lang="fr-FR" dirty="0" smtClean="0">
                <a:latin typeface="Gill Sans MT" panose="020B0502020104020203" pitchFamily="34" charset="0"/>
                <a:sym typeface="Wingdings" pitchFamily="2" charset="2"/>
              </a:rPr>
              <a:t> </a:t>
            </a:r>
            <a:r>
              <a:rPr lang="fr-FR" dirty="0" smtClean="0">
                <a:latin typeface="Gill Sans MT" panose="020B0502020104020203" pitchFamily="34" charset="0"/>
              </a:rPr>
              <a:t>Pourquoi? Origine du projet</a:t>
            </a:r>
          </a:p>
        </p:txBody>
      </p:sp>
    </p:spTree>
    <p:extLst>
      <p:ext uri="{BB962C8B-B14F-4D97-AF65-F5344CB8AC3E}">
        <p14:creationId xmlns:p14="http://schemas.microsoft.com/office/powerpoint/2010/main" val="14219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6372200" y="0"/>
            <a:ext cx="2520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>
              <a:latin typeface="Gill Sans MT" panose="020B0502020104020203" pitchFamily="34" charset="0"/>
            </a:endParaRPr>
          </a:p>
          <a:p>
            <a:r>
              <a:rPr lang="fr-FR" dirty="0" smtClean="0">
                <a:latin typeface="Gill Sans MT" panose="020B0502020104020203" pitchFamily="34" charset="0"/>
                <a:sym typeface="Wingdings" pitchFamily="2" charset="2"/>
              </a:rPr>
              <a:t> </a:t>
            </a:r>
            <a:r>
              <a:rPr lang="fr-FR" dirty="0" smtClean="0">
                <a:latin typeface="Gill Sans MT" panose="020B0502020104020203" pitchFamily="34" charset="0"/>
              </a:rPr>
              <a:t>Où?</a:t>
            </a: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r>
              <a:rPr lang="fr-FR" dirty="0" smtClean="0">
                <a:latin typeface="Gill Sans MT" panose="020B0502020104020203" pitchFamily="34" charset="0"/>
                <a:sym typeface="Wingdings" pitchFamily="2" charset="2"/>
              </a:rPr>
              <a:t> </a:t>
            </a:r>
            <a:r>
              <a:rPr lang="fr-FR" dirty="0" smtClean="0">
                <a:latin typeface="Gill Sans MT" panose="020B0502020104020203" pitchFamily="34" charset="0"/>
              </a:rPr>
              <a:t>Quoi?</a:t>
            </a: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r>
              <a:rPr lang="fr-FR" dirty="0" smtClean="0">
                <a:latin typeface="Gill Sans MT" panose="020B0502020104020203" pitchFamily="34" charset="0"/>
                <a:sym typeface="Wingdings" pitchFamily="2" charset="2"/>
              </a:rPr>
              <a:t> </a:t>
            </a:r>
            <a:r>
              <a:rPr lang="fr-FR" dirty="0" smtClean="0">
                <a:latin typeface="Gill Sans MT" panose="020B0502020104020203" pitchFamily="34" charset="0"/>
              </a:rPr>
              <a:t>Pourquoi? Contexte </a:t>
            </a: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r>
              <a:rPr lang="fr-FR" dirty="0" smtClean="0">
                <a:latin typeface="Gill Sans MT" panose="020B0502020104020203" pitchFamily="34" charset="0"/>
                <a:sym typeface="Wingdings" pitchFamily="2" charset="2"/>
              </a:rPr>
              <a:t> </a:t>
            </a:r>
            <a:r>
              <a:rPr lang="fr-FR" dirty="0" smtClean="0">
                <a:latin typeface="Gill Sans MT" panose="020B0502020104020203" pitchFamily="34" charset="0"/>
              </a:rPr>
              <a:t>Comment? Détails sur la mise en place du projet</a:t>
            </a:r>
            <a:endParaRPr lang="fr-FR" dirty="0">
              <a:latin typeface="Gill Sans MT" panose="020B0502020104020203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2865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76600"/>
            <a:ext cx="62388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433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467093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868144" y="33265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Soyez créatifs, écrivez un texte de manière attractive:</a:t>
            </a: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  <a:p>
            <a:r>
              <a:rPr lang="fr-FR" dirty="0" smtClean="0">
                <a:latin typeface="Gill Sans MT" panose="020B0502020104020203" pitchFamily="34" charset="0"/>
                <a:sym typeface="Wingdings" pitchFamily="2" charset="2"/>
              </a:rPr>
              <a:t> </a:t>
            </a:r>
            <a:r>
              <a:rPr lang="fr-FR" dirty="0" smtClean="0">
                <a:latin typeface="Gill Sans MT" panose="020B0502020104020203" pitchFamily="34" charset="0"/>
              </a:rPr>
              <a:t>Rendez le texte vivant</a:t>
            </a:r>
          </a:p>
          <a:p>
            <a:r>
              <a:rPr lang="fr-FR" dirty="0" smtClean="0">
                <a:latin typeface="Gill Sans MT" panose="020B0502020104020203" pitchFamily="34" charset="0"/>
              </a:rPr>
              <a:t>« Regardez… »</a:t>
            </a:r>
            <a:endParaRPr lang="fr-FR" dirty="0">
              <a:latin typeface="Gill Sans MT" panose="020B0502020104020203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84984"/>
            <a:ext cx="5508104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6"/>
          <p:cNvSpPr>
            <a:spLocks noGrp="1"/>
          </p:cNvSpPr>
          <p:nvPr>
            <p:ph sz="quarter" idx="1"/>
          </p:nvPr>
        </p:nvSpPr>
        <p:spPr>
          <a:xfrm>
            <a:off x="5940152" y="3789040"/>
            <a:ext cx="2865520" cy="23100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1800" dirty="0" smtClean="0">
                <a:sym typeface="Wingdings" pitchFamily="2" charset="2"/>
              </a:rPr>
              <a:t> </a:t>
            </a:r>
            <a:r>
              <a:rPr lang="fr-FR" sz="1800" dirty="0" smtClean="0"/>
              <a:t>Racontez une histoire</a:t>
            </a:r>
            <a:endParaRPr lang="fr-FR" sz="18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972050"/>
            <a:ext cx="5508104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Le/les porteur(s) de projet</a:t>
            </a:r>
            <a:endParaRPr lang="fr-FR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54768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2350" y="1876425"/>
            <a:ext cx="558165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395536" y="393305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Parlez de vos compétences liées au projet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5013176"/>
            <a:ext cx="5724128" cy="184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u contenu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4329" y="3068960"/>
            <a:ext cx="279967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320143" y="369877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Parlez des expériences personnelles liées à l’origine du projet…</a:t>
            </a:r>
            <a:endParaRPr lang="fr-FR" dirty="0">
              <a:latin typeface="Gill Sans MT" panose="020B0502020104020203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67151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59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Jour 1</a:t>
            </a:r>
            <a:endParaRPr lang="fr-FR" dirty="0">
              <a:latin typeface="Gill Sans MT" panose="020B0502020104020203" pitchFamily="34" charset="0"/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14433993"/>
              </p:ext>
            </p:extLst>
          </p:nvPr>
        </p:nvGraphicFramePr>
        <p:xfrm>
          <a:off x="467544" y="1700809"/>
          <a:ext cx="8230815" cy="4316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16"/>
                <a:gridCol w="7401799"/>
              </a:tblGrid>
              <a:tr h="53909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Gill Sans MT" panose="020B0502020104020203" pitchFamily="34" charset="0"/>
                        </a:rPr>
                        <a:t>Jour</a:t>
                      </a:r>
                      <a:endParaRPr lang="fr-FR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Gill Sans MT" panose="020B0502020104020203" pitchFamily="34" charset="0"/>
                        </a:rPr>
                        <a:t>Activités</a:t>
                      </a:r>
                      <a:endParaRPr lang="fr-FR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  <a:tr h="541025">
                <a:tc rowSpan="2">
                  <a:txBody>
                    <a:bodyPr/>
                    <a:lstStyle/>
                    <a:p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1. PREPAREZ VOTRE CAMPAGNE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</a:tr>
              <a:tr h="56463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           1.1.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PRESENTATION DE VOTRE PROJET</a:t>
                      </a:r>
                      <a:endParaRPr kumimoji="0" lang="fr-FR" sz="1800" b="1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</a:tr>
              <a:tr h="525959">
                <a:tc rowSpan="2">
                  <a:txBody>
                    <a:bodyPr/>
                    <a:lstStyle/>
                    <a:p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2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           1.2.  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VOTRE COMMUNAUTE </a:t>
                      </a:r>
                      <a:endParaRPr kumimoji="0" lang="fr-FR" sz="1800" b="1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1710">
                <a:tc vMerge="1">
                  <a:txBody>
                    <a:bodyPr/>
                    <a:lstStyle/>
                    <a:p>
                      <a:endParaRPr lang="fr-FR" sz="1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           1.3. PROMOTION DE 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VOTRE PROJET</a:t>
                      </a:r>
                      <a:endParaRPr kumimoji="0" lang="fr-FR" sz="1800" b="1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909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3</a:t>
                      </a:r>
                    </a:p>
                    <a:p>
                      <a:endParaRPr lang="fr-FR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ANIMEZ VOTRE CAMPAGNE 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5402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3. CLÔTUREZ LA CAMPAGNE </a:t>
                      </a:r>
                      <a:endParaRPr lang="fr-FR" sz="1800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9094">
                <a:tc vMerge="1">
                  <a:txBody>
                    <a:bodyPr/>
                    <a:lstStyle/>
                    <a:p>
                      <a:endParaRPr lang="fr-FR" sz="1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4.</a:t>
                      </a:r>
                      <a:r>
                        <a:rPr lang="fr-FR" sz="1800" b="1" baseline="0" dirty="0" smtClean="0">
                          <a:latin typeface="Gill Sans MT" panose="020B0502020104020203" pitchFamily="34" charset="0"/>
                        </a:rPr>
                        <a:t> LES 7 PRINCIPES DE BASE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660232" y="1844824"/>
            <a:ext cx="2145440" cy="42542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1800" dirty="0" smtClean="0"/>
              <a:t>Soyez attractif :</a:t>
            </a:r>
          </a:p>
          <a:p>
            <a:pPr>
              <a:buNone/>
            </a:pPr>
            <a:r>
              <a:rPr lang="fr-FR" sz="1800" dirty="0" smtClean="0"/>
              <a:t>Racontez votre histoire comme une histoire « j’en parlais tous les jours… »</a:t>
            </a:r>
            <a:endParaRPr lang="fr-FR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6300192" cy="461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rved Right Arrow 12"/>
          <p:cNvSpPr/>
          <p:nvPr/>
        </p:nvSpPr>
        <p:spPr>
          <a:xfrm rot="3371012">
            <a:off x="1304889" y="2548563"/>
            <a:ext cx="335282" cy="122784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21298" y="253752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…de présentation de porteurs de projet</a:t>
            </a:r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0688"/>
            <a:ext cx="910532" cy="419324"/>
          </a:xfrm>
          <a:prstGeom prst="rect">
            <a:avLst/>
          </a:prstGeom>
        </p:spPr>
      </p:pic>
      <p:sp>
        <p:nvSpPr>
          <p:cNvPr id="21" name="Curved Right Arrow 11"/>
          <p:cNvSpPr/>
          <p:nvPr/>
        </p:nvSpPr>
        <p:spPr>
          <a:xfrm rot="4728478">
            <a:off x="1449453" y="257040"/>
            <a:ext cx="274580" cy="10076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1835696" y="126647"/>
            <a:ext cx="305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MAUVAIS EXEMPLES</a:t>
            </a:r>
          </a:p>
        </p:txBody>
      </p:sp>
      <p:sp>
        <p:nvSpPr>
          <p:cNvPr id="25" name="Curved Right Arrow 13"/>
          <p:cNvSpPr/>
          <p:nvPr/>
        </p:nvSpPr>
        <p:spPr>
          <a:xfrm rot="2123960">
            <a:off x="1230549" y="5239159"/>
            <a:ext cx="355958" cy="10076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1907705" y="508060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…d’objectif financier</a:t>
            </a: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6309320"/>
            <a:ext cx="6498219" cy="548680"/>
          </a:xfrm>
          <a:prstGeom prst="rect">
            <a:avLst/>
          </a:prstGeom>
        </p:spPr>
      </p:pic>
      <p:sp>
        <p:nvSpPr>
          <p:cNvPr id="28" name="Curved Right Arrow 12"/>
          <p:cNvSpPr/>
          <p:nvPr/>
        </p:nvSpPr>
        <p:spPr>
          <a:xfrm rot="5400000" flipV="1">
            <a:off x="4009079" y="4567030"/>
            <a:ext cx="182661" cy="69152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995862" y="610520"/>
            <a:ext cx="305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…de description du projet</a:t>
            </a:r>
          </a:p>
        </p:txBody>
      </p:sp>
      <p:pic>
        <p:nvPicPr>
          <p:cNvPr id="30" name="Image 29" descr="Nosylab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1153" y="0"/>
            <a:ext cx="3562847" cy="507753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980728"/>
            <a:ext cx="50863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urved Right Arrow 12"/>
          <p:cNvSpPr/>
          <p:nvPr/>
        </p:nvSpPr>
        <p:spPr>
          <a:xfrm rot="5400000" flipV="1">
            <a:off x="4860032" y="1988841"/>
            <a:ext cx="216025" cy="93610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45024"/>
            <a:ext cx="53816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2078" y="4682401"/>
            <a:ext cx="2224222" cy="36676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24375" y="5013176"/>
            <a:ext cx="46196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225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Les « + » d’une présentation projet</a:t>
            </a:r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264" y="4581128"/>
            <a:ext cx="4702296" cy="178257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734744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/>
              <a:t>Redirigez les internautes vers</a:t>
            </a:r>
          </a:p>
          <a:p>
            <a:pPr marL="0" indent="0">
              <a:buNone/>
            </a:pPr>
            <a:r>
              <a:rPr lang="fr-FR" sz="1800" dirty="0" smtClean="0"/>
              <a:t>les réseaux sociaux</a:t>
            </a:r>
            <a:r>
              <a:rPr lang="fr-FR" sz="2400" dirty="0" smtClean="0"/>
              <a:t>	</a:t>
            </a:r>
            <a:r>
              <a:rPr lang="fr-FR" sz="2000" dirty="0" smtClean="0"/>
              <a:t>	</a:t>
            </a:r>
            <a:r>
              <a:rPr lang="fr-FR" sz="1600" dirty="0" smtClean="0"/>
              <a:t>                                    </a:t>
            </a:r>
            <a:endParaRPr lang="fr-FR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8952" y="2295128"/>
            <a:ext cx="4277243" cy="2286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752" y="2990648"/>
            <a:ext cx="3495675" cy="1133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8952" y="1521001"/>
            <a:ext cx="37469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Ø"/>
            </a:pPr>
            <a:r>
              <a:rPr lang="fr-FR" dirty="0">
                <a:latin typeface="Gill Sans MT" panose="020B0502020104020203" pitchFamily="34" charset="0"/>
              </a:rPr>
              <a:t>Expliquez comment financer votre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fr-FR" dirty="0">
                <a:latin typeface="Gill Sans MT" panose="020B0502020104020203" pitchFamily="34" charset="0"/>
              </a:rPr>
              <a:t>projet facilement</a:t>
            </a:r>
          </a:p>
        </p:txBody>
      </p:sp>
    </p:spTree>
    <p:extLst>
      <p:ext uri="{BB962C8B-B14F-4D97-AF65-F5344CB8AC3E}">
        <p14:creationId xmlns:p14="http://schemas.microsoft.com/office/powerpoint/2010/main" val="38388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/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/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>
                <a:solidFill>
                  <a:schemeClr val="accent1"/>
                </a:solidFill>
              </a:rPr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/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l</a:t>
            </a:r>
            <a:r>
              <a:rPr lang="fr-FR" sz="1800" dirty="0" smtClean="0"/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>
                <a:solidFill>
                  <a:schemeClr val="tx2"/>
                </a:solidFill>
              </a:rPr>
              <a:t>p</a:t>
            </a:r>
            <a:r>
              <a:rPr lang="fr-FR" sz="1800" dirty="0" smtClean="0">
                <a:solidFill>
                  <a:schemeClr val="tx2"/>
                </a:solidFill>
              </a:rPr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/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/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1752" y="4149080"/>
            <a:ext cx="8500432" cy="1728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01482" y="2276872"/>
            <a:ext cx="8496944" cy="144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1. PREPAREZ VOTRE CAMPAGNE</a:t>
            </a:r>
            <a:br>
              <a:rPr lang="fr-FR" sz="2000" b="1" dirty="0" smtClean="0">
                <a:solidFill>
                  <a:schemeClr val="dk1"/>
                </a:solidFill>
              </a:rPr>
            </a:br>
            <a:r>
              <a:rPr lang="fr-FR" sz="2200" b="1" dirty="0" smtClean="0">
                <a:solidFill>
                  <a:schemeClr val="dk1"/>
                </a:solidFill>
              </a:rPr>
              <a:t>1.1. PRÉPAREZ LA PRÉSENTATION DU PROJET </a:t>
            </a:r>
            <a:endParaRPr lang="fr-FR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sz="2000" b="1" dirty="0"/>
              <a:t>T</a:t>
            </a:r>
            <a:r>
              <a:rPr lang="fr-FR" sz="2000" b="1" dirty="0" smtClean="0"/>
              <a:t>itre, phrase d’accroche du projet </a:t>
            </a:r>
          </a:p>
          <a:p>
            <a:pPr>
              <a:buNone/>
            </a:pPr>
            <a:endParaRPr lang="fr-FR" sz="2000" dirty="0" smtClean="0">
              <a:solidFill>
                <a:schemeClr val="dk1"/>
              </a:solidFill>
            </a:endParaRPr>
          </a:p>
          <a:p>
            <a:pPr>
              <a:buNone/>
            </a:pPr>
            <a:r>
              <a:rPr lang="fr-FR" sz="2000" i="1" dirty="0" smtClean="0"/>
              <a:t>Comment définir le nom de ma campagne de </a:t>
            </a:r>
            <a:r>
              <a:rPr lang="fr-FR" sz="2000" i="1" dirty="0" err="1" smtClean="0"/>
              <a:t>crowdfunding</a:t>
            </a:r>
            <a:r>
              <a:rPr lang="fr-FR" sz="2000" i="1" dirty="0" smtClean="0"/>
              <a:t>?</a:t>
            </a:r>
            <a:endParaRPr lang="fr-FR" sz="2000" dirty="0" smtClean="0"/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000" dirty="0" smtClean="0"/>
              <a:t>Il doit être assez court, accrocheur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000" dirty="0" smtClean="0"/>
              <a:t>Le titre n’est pas important dans une campagne de </a:t>
            </a:r>
            <a:r>
              <a:rPr lang="fr-FR" sz="2000" dirty="0" err="1" smtClean="0"/>
              <a:t>crowdfunding</a:t>
            </a:r>
            <a:endParaRPr lang="fr-FR" sz="2000" dirty="0" smtClean="0"/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000" dirty="0" smtClean="0"/>
              <a:t>Il doit être long et très descriptif</a:t>
            </a:r>
          </a:p>
          <a:p>
            <a:pPr>
              <a:buNone/>
            </a:pPr>
            <a:endParaRPr lang="fr-FR" sz="2000" i="1" dirty="0" smtClean="0"/>
          </a:p>
          <a:p>
            <a:pPr>
              <a:buNone/>
            </a:pPr>
            <a:r>
              <a:rPr lang="fr-FR" sz="2000" i="1" dirty="0" smtClean="0"/>
              <a:t>Quels éléments dois-je faire figurer sur ma page de </a:t>
            </a:r>
            <a:r>
              <a:rPr lang="fr-FR" sz="2000" i="1" dirty="0" err="1" smtClean="0"/>
              <a:t>crowdfunding</a:t>
            </a:r>
            <a:r>
              <a:rPr lang="fr-FR" sz="2000" i="1" dirty="0" smtClean="0"/>
              <a:t>?</a:t>
            </a:r>
            <a:endParaRPr lang="fr-FR" sz="2000" dirty="0" smtClean="0"/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000" dirty="0" smtClean="0"/>
              <a:t>Un nom et un objectif financier suffiront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000" dirty="0" smtClean="0"/>
              <a:t>En priorité la liste de tous les membres actifs du projet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000" dirty="0" smtClean="0"/>
              <a:t>Au moins une présentation détaillée de mon projet, son nom et l'objectif financier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4352" y="4019695"/>
            <a:ext cx="8496944" cy="1800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94352" y="1952085"/>
            <a:ext cx="8496944" cy="15634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dk1"/>
                </a:solidFill>
              </a:rPr>
              <a:t>1. PREPAREZ VOTRE CAMPAGNE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2000" b="1" dirty="0">
                <a:solidFill>
                  <a:schemeClr val="dk1"/>
                </a:solidFill>
              </a:rPr>
              <a:t>1.1. PRÉPAREZ LA PRÉSENTATION DU PROJET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330952"/>
          </a:xfrm>
        </p:spPr>
        <p:txBody>
          <a:bodyPr>
            <a:normAutofit/>
          </a:bodyPr>
          <a:lstStyle/>
          <a:p>
            <a:pPr lvl="0">
              <a:buFontTx/>
              <a:buChar char="-"/>
            </a:pPr>
            <a:endParaRPr lang="fr-FR" sz="2200" dirty="0" smtClean="0">
              <a:solidFill>
                <a:schemeClr val="dk1"/>
              </a:solidFill>
            </a:endParaRPr>
          </a:p>
          <a:p>
            <a:pPr>
              <a:buNone/>
            </a:pPr>
            <a:r>
              <a:rPr lang="fr-FR" sz="2200" i="1" dirty="0" smtClean="0"/>
              <a:t>Comment définir le nom de ma campagne de </a:t>
            </a:r>
            <a:r>
              <a:rPr lang="fr-FR" sz="2200" i="1" dirty="0" err="1" smtClean="0"/>
              <a:t>crowdfunding</a:t>
            </a:r>
            <a:r>
              <a:rPr lang="fr-FR" sz="2200" i="1" dirty="0" smtClean="0"/>
              <a:t>?</a:t>
            </a:r>
            <a:endParaRPr lang="fr-FR" sz="2200" dirty="0" smtClean="0"/>
          </a:p>
          <a:p>
            <a:pPr lvl="0">
              <a:buNone/>
            </a:pPr>
            <a:r>
              <a:rPr lang="fr-FR" sz="2200" dirty="0" smtClean="0">
                <a:solidFill>
                  <a:schemeClr val="accent1"/>
                </a:solidFill>
                <a:sym typeface="Wingdings"/>
              </a:rPr>
              <a:t>  </a:t>
            </a:r>
            <a:r>
              <a:rPr lang="fr-FR" sz="2200" dirty="0" smtClean="0"/>
              <a:t>Il doit être assez court, accrocheur</a:t>
            </a:r>
          </a:p>
          <a:p>
            <a:pPr lvl="0">
              <a:buNone/>
            </a:pPr>
            <a:r>
              <a:rPr lang="fr-FR" sz="22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200" dirty="0" smtClean="0"/>
              <a:t>Le titre n’est pas important dans une campagne de </a:t>
            </a:r>
            <a:r>
              <a:rPr lang="fr-FR" sz="2200" i="1" dirty="0" err="1" smtClean="0"/>
              <a:t>crowdfunding</a:t>
            </a:r>
            <a:endParaRPr lang="fr-FR" sz="2200" i="1" dirty="0" smtClean="0"/>
          </a:p>
          <a:p>
            <a:pPr lvl="0">
              <a:buNone/>
            </a:pPr>
            <a:r>
              <a:rPr lang="fr-FR" sz="22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200" dirty="0" smtClean="0"/>
              <a:t>Il doit être long et très descriptif</a:t>
            </a:r>
          </a:p>
          <a:p>
            <a:pPr>
              <a:buNone/>
            </a:pPr>
            <a:endParaRPr lang="fr-FR" sz="2200" i="1" dirty="0" smtClean="0"/>
          </a:p>
          <a:p>
            <a:pPr>
              <a:buNone/>
            </a:pPr>
            <a:r>
              <a:rPr lang="fr-FR" sz="2200" i="1" dirty="0" smtClean="0"/>
              <a:t>Quels éléments dois-je faire figurer sur ma page de </a:t>
            </a:r>
            <a:r>
              <a:rPr lang="fr-FR" sz="2200" i="1" dirty="0" err="1" smtClean="0"/>
              <a:t>crowdfunding</a:t>
            </a:r>
            <a:r>
              <a:rPr lang="fr-FR" sz="2200" i="1" dirty="0" smtClean="0"/>
              <a:t>?</a:t>
            </a:r>
            <a:endParaRPr lang="fr-FR" sz="2200" dirty="0" smtClean="0"/>
          </a:p>
          <a:p>
            <a:pPr lvl="0">
              <a:buNone/>
            </a:pPr>
            <a:r>
              <a:rPr lang="fr-FR" sz="22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200" dirty="0" smtClean="0"/>
              <a:t>Un nom et un objectif financier suffiront</a:t>
            </a:r>
          </a:p>
          <a:p>
            <a:pPr lvl="0">
              <a:buNone/>
            </a:pPr>
            <a:r>
              <a:rPr lang="fr-FR" sz="2200" dirty="0" smtClean="0">
                <a:solidFill>
                  <a:schemeClr val="accent1"/>
                </a:solidFill>
                <a:sym typeface="Wingdings"/>
              </a:rPr>
              <a:t>  </a:t>
            </a:r>
            <a:r>
              <a:rPr lang="fr-FR" sz="2200" dirty="0" smtClean="0"/>
              <a:t>En priorité la liste de tous les membres actifs du projet</a:t>
            </a:r>
          </a:p>
          <a:p>
            <a:pPr lvl="0">
              <a:buFont typeface="Wingdings" panose="05000000000000000000" pitchFamily="2" charset="2"/>
              <a:buChar char="þ"/>
            </a:pPr>
            <a:r>
              <a:rPr lang="fr-FR" sz="2200" dirty="0" smtClean="0"/>
              <a:t>Au moins une présentation détaillée de mon projet, son nom et l'objectif financier</a:t>
            </a:r>
            <a:endParaRPr lang="fr-FR" sz="2200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sz="2200" i="1" dirty="0" smtClean="0">
                <a:sym typeface="Wingdings" pitchFamily="2" charset="2"/>
              </a:rPr>
              <a:t>Activité </a:t>
            </a:r>
            <a:r>
              <a:rPr lang="fr-FR" sz="2200" i="1" dirty="0">
                <a:sym typeface="Wingdings" pitchFamily="2" charset="2"/>
              </a:rPr>
              <a:t>: </a:t>
            </a:r>
            <a:r>
              <a:rPr lang="fr-FR" sz="2200" i="1" dirty="0" smtClean="0">
                <a:sym typeface="Wingdings" pitchFamily="2" charset="2"/>
              </a:rPr>
              <a:t>rédigez le titre et la phrase</a:t>
            </a:r>
          </a:p>
          <a:p>
            <a:pPr marL="0" indent="0">
              <a:buNone/>
            </a:pPr>
            <a:endParaRPr lang="fr-FR" sz="2200" dirty="0" smtClean="0"/>
          </a:p>
          <a:p>
            <a:pPr>
              <a:buNone/>
            </a:pPr>
            <a:endParaRPr lang="fr-FR" sz="22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09152" y="5920028"/>
            <a:ext cx="8503920" cy="66220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endParaRPr lang="fr-FR" sz="2000" i="1" dirty="0" smtClean="0"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/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/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>
                <a:solidFill>
                  <a:schemeClr val="accent1"/>
                </a:solidFill>
              </a:rPr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/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l</a:t>
            </a:r>
            <a:r>
              <a:rPr lang="fr-FR" sz="1800" dirty="0" smtClean="0"/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>
                <a:solidFill>
                  <a:schemeClr val="tx2"/>
                </a:solidFill>
              </a:rPr>
              <a:t>p</a:t>
            </a:r>
            <a:r>
              <a:rPr lang="fr-FR" sz="1800" dirty="0" smtClean="0">
                <a:solidFill>
                  <a:schemeClr val="tx2"/>
                </a:solidFill>
              </a:rPr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/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/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dk1"/>
                </a:solidFill>
              </a:rPr>
              <a:t>1. PREPAREZ VOTRE CAMPAGNE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2000" b="1" dirty="0">
                <a:solidFill>
                  <a:schemeClr val="dk1"/>
                </a:solidFill>
              </a:rPr>
              <a:t>1.1. PRÉPAREZ LA PRÉSENTATION DU PROJET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998296"/>
          </a:xfrm>
        </p:spPr>
        <p:txBody>
          <a:bodyPr>
            <a:normAutofit/>
          </a:bodyPr>
          <a:lstStyle/>
          <a:p>
            <a:pPr lvl="0"/>
            <a:r>
              <a:rPr lang="fr-FR" sz="2000" b="1" dirty="0" smtClean="0"/>
              <a:t>Vidéo</a:t>
            </a:r>
          </a:p>
          <a:p>
            <a:pPr lvl="0">
              <a:buFont typeface="Wingdings" panose="05000000000000000000" pitchFamily="2" charset="2"/>
              <a:buChar char="è"/>
            </a:pPr>
            <a:r>
              <a:rPr lang="fr-FR" sz="2000" dirty="0" smtClean="0"/>
              <a:t>quasiment obligatoire</a:t>
            </a:r>
          </a:p>
          <a:p>
            <a:pPr lvl="0">
              <a:buNone/>
            </a:pPr>
            <a:r>
              <a:rPr lang="fr-FR" sz="2000" dirty="0" smtClean="0"/>
              <a:t>CONTENU votre projet et vous !</a:t>
            </a:r>
          </a:p>
          <a:p>
            <a:pPr lvl="0">
              <a:buNone/>
            </a:pPr>
            <a:r>
              <a:rPr lang="fr-FR" sz="2000" dirty="0" smtClean="0"/>
              <a:t>SUCCINCT </a:t>
            </a:r>
          </a:p>
          <a:p>
            <a:pPr lvl="0">
              <a:buNone/>
            </a:pPr>
            <a:r>
              <a:rPr lang="fr-FR" sz="2000" dirty="0" smtClean="0"/>
              <a:t>QUALITE</a:t>
            </a:r>
          </a:p>
          <a:p>
            <a:pPr lvl="0">
              <a:buNone/>
            </a:pPr>
            <a:r>
              <a:rPr lang="fr-FR" sz="2000" dirty="0" smtClean="0"/>
              <a:t>SCENARIO</a:t>
            </a:r>
          </a:p>
          <a:p>
            <a:pPr lvl="0">
              <a:buNone/>
            </a:pPr>
            <a:r>
              <a:rPr lang="fr-FR" sz="2000" dirty="0" smtClean="0"/>
              <a:t>DROIT D’AUTEUR</a:t>
            </a:r>
          </a:p>
          <a:p>
            <a:pPr lvl="0">
              <a:buNone/>
            </a:pPr>
            <a:r>
              <a:rPr lang="fr-FR" sz="2000" dirty="0" smtClean="0"/>
              <a:t>DIVERSIFICATION</a:t>
            </a:r>
          </a:p>
          <a:p>
            <a:pPr lvl="0">
              <a:buNone/>
            </a:pPr>
            <a:r>
              <a:rPr lang="fr-FR" sz="2000" dirty="0" smtClean="0"/>
              <a:t>SOUS-TITRE</a:t>
            </a:r>
          </a:p>
          <a:p>
            <a:pPr lvl="0">
              <a:buNone/>
            </a:pPr>
            <a:r>
              <a:rPr lang="fr-FR" sz="2000" dirty="0" smtClean="0"/>
              <a:t>SOUTENIR</a:t>
            </a:r>
          </a:p>
          <a:p>
            <a:pPr lvl="0">
              <a:buNone/>
            </a:pPr>
            <a:r>
              <a:rPr lang="fr-FR" sz="2000" dirty="0" smtClean="0"/>
              <a:t>VALIDATION</a:t>
            </a:r>
          </a:p>
          <a:p>
            <a:pPr lvl="0">
              <a:buNone/>
            </a:pPr>
            <a:endParaRPr lang="fr-FR" sz="2000" dirty="0" smtClean="0"/>
          </a:p>
          <a:p>
            <a:pPr>
              <a:buFont typeface="Wingdings"/>
              <a:buChar char="à"/>
            </a:pPr>
            <a:r>
              <a:rPr lang="fr-FR" sz="2000" i="1" dirty="0" smtClean="0">
                <a:sym typeface="Wingdings" pitchFamily="2" charset="2"/>
              </a:rPr>
              <a:t>Activité : regardez les vidéos et donnez les points positifs et négatifs</a:t>
            </a:r>
          </a:p>
          <a:p>
            <a:pPr>
              <a:buFont typeface="Wingdings"/>
              <a:buChar char="à"/>
            </a:pPr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5508104" y="1952085"/>
            <a:ext cx="3283192" cy="540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Appui technique, contacter : "</a:t>
            </a:r>
            <a:r>
              <a:rPr lang="fr-FR" sz="1600" dirty="0" err="1" smtClean="0">
                <a:solidFill>
                  <a:schemeClr val="accent1"/>
                </a:solidFill>
                <a:latin typeface="Gill Sans MT" panose="020B0502020104020203" pitchFamily="34" charset="0"/>
              </a:rPr>
              <a:t>Laza</a:t>
            </a:r>
            <a:r>
              <a:rPr lang="fr-FR" sz="1600" dirty="0">
                <a:solidFill>
                  <a:schemeClr val="accent1"/>
                </a:solidFill>
                <a:latin typeface="Gill Sans MT" panose="020B0502020104020203" pitchFamily="34" charset="0"/>
              </a:rPr>
              <a:t>" </a:t>
            </a:r>
            <a:r>
              <a:rPr lang="fr-FR" sz="16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dir@rencontresdufilmcourt.mg</a:t>
            </a:r>
            <a:endParaRPr lang="fr-FR" sz="16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/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/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>
                <a:solidFill>
                  <a:schemeClr val="accent1"/>
                </a:solidFill>
              </a:rPr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l</a:t>
            </a:r>
            <a:r>
              <a:rPr lang="fr-FR" sz="1800" dirty="0" smtClean="0"/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>
                <a:solidFill>
                  <a:schemeClr val="tx2"/>
                </a:solidFill>
              </a:rPr>
              <a:t>p</a:t>
            </a:r>
            <a:r>
              <a:rPr lang="fr-FR" sz="1800" dirty="0" smtClean="0">
                <a:solidFill>
                  <a:schemeClr val="tx2"/>
                </a:solidFill>
              </a:rPr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/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/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dk1"/>
                </a:solidFill>
              </a:rPr>
              <a:t>1. PREPAREZ VOTRE CAMPAGNE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2000" b="1" dirty="0">
                <a:solidFill>
                  <a:schemeClr val="dk1"/>
                </a:solidFill>
              </a:rPr>
              <a:t>1.1. PRÉPAREZ LA PRÉSENTATION DU PROJET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sz="2000" b="1" dirty="0" smtClean="0"/>
              <a:t>Images</a:t>
            </a:r>
          </a:p>
          <a:p>
            <a:pPr lvl="0">
              <a:buNone/>
            </a:pPr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7156" y="4495016"/>
            <a:ext cx="3263216" cy="33457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/>
              <a:buNone/>
            </a:pPr>
            <a:r>
              <a:rPr lang="fr-FR" sz="1600" dirty="0" smtClean="0"/>
              <a:t>Produit de votre projet</a:t>
            </a:r>
            <a:endParaRPr lang="fr-FR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278" y="2276872"/>
            <a:ext cx="3135130" cy="2218824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 rotWithShape="1">
          <a:blip r:embed="rId3" cstate="print"/>
          <a:srcRect l="1507" t="4445" r="1507" b="19882"/>
          <a:stretch/>
        </p:blipFill>
        <p:spPr>
          <a:xfrm>
            <a:off x="5379399" y="4773310"/>
            <a:ext cx="3600401" cy="1368152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2789" y="1314472"/>
            <a:ext cx="3487011" cy="289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6278" y="4897172"/>
            <a:ext cx="3506196" cy="69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984648" y="4138009"/>
            <a:ext cx="3263216" cy="33457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lang="fr-FR" sz="1600" dirty="0" smtClean="0"/>
              <a:t>Lieu 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 votre projet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16584" y="6075618"/>
            <a:ext cx="3263216" cy="33457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Carte</a:t>
            </a:r>
            <a:r>
              <a:rPr kumimoji="0" lang="fr-FR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situant Madagascar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7156" y="5679172"/>
            <a:ext cx="3263216" cy="33457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Icônes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4964" y="3788812"/>
            <a:ext cx="3102144" cy="7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3093399" y="4491604"/>
            <a:ext cx="4572000" cy="7258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Dessins, logos des réseaux sociaux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/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/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/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l</a:t>
            </a:r>
            <a:r>
              <a:rPr lang="fr-FR" sz="1800" dirty="0" smtClean="0"/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/>
              <a:t>p</a:t>
            </a:r>
            <a:r>
              <a:rPr lang="fr-FR" sz="1800" dirty="0" smtClean="0"/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/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/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Jour 2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830161"/>
              </p:ext>
            </p:extLst>
          </p:nvPr>
        </p:nvGraphicFramePr>
        <p:xfrm>
          <a:off x="467544" y="1700809"/>
          <a:ext cx="8230815" cy="453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16"/>
                <a:gridCol w="7401799"/>
              </a:tblGrid>
              <a:tr h="53909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Gill Sans MT" panose="020B0502020104020203" pitchFamily="34" charset="0"/>
                        </a:rPr>
                        <a:t>Jour</a:t>
                      </a:r>
                      <a:endParaRPr lang="fr-FR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Gill Sans MT" panose="020B0502020104020203" pitchFamily="34" charset="0"/>
                        </a:rPr>
                        <a:t>Activités</a:t>
                      </a:r>
                      <a:endParaRPr lang="fr-FR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  <a:tr h="760107">
                <a:tc rowSpan="2">
                  <a:txBody>
                    <a:bodyPr/>
                    <a:lstStyle/>
                    <a:p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1. PREPAREZ VOTRE CAMPAGNE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463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    1.1.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PRESENTATION DE VOTRE PROJET</a:t>
                      </a:r>
                      <a:endParaRPr kumimoji="0" lang="fr-FR" sz="1800" b="1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25959">
                <a:tc rowSpan="2">
                  <a:txBody>
                    <a:bodyPr/>
                    <a:lstStyle/>
                    <a:p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2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    1.2. 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VOTRE COMMUNAUTE</a:t>
                      </a:r>
                      <a:endParaRPr kumimoji="0" lang="fr-FR" sz="1800" b="1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</a:tr>
              <a:tr h="531710">
                <a:tc vMerge="1">
                  <a:txBody>
                    <a:bodyPr/>
                    <a:lstStyle/>
                    <a:p>
                      <a:endParaRPr lang="fr-FR" sz="1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    1.3. PROMOTION DE 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VOTRE PROJET</a:t>
                      </a:r>
                      <a:endParaRPr kumimoji="0" lang="fr-FR" sz="1800" b="1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</a:tr>
              <a:tr h="53909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3</a:t>
                      </a:r>
                    </a:p>
                    <a:p>
                      <a:endParaRPr lang="fr-FR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ANIMEZ VOTRE CAMPAGNE 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5402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3. CLÔTUREZ LA CAMPAGNE </a:t>
                      </a:r>
                      <a:endParaRPr lang="fr-FR" sz="1800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9094">
                <a:tc vMerge="1">
                  <a:txBody>
                    <a:bodyPr/>
                    <a:lstStyle/>
                    <a:p>
                      <a:endParaRPr lang="fr-FR" sz="1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4.</a:t>
                      </a:r>
                      <a:r>
                        <a:rPr lang="fr-FR" sz="1800" b="1" baseline="0" dirty="0" smtClean="0">
                          <a:latin typeface="Gill Sans MT" panose="020B0502020104020203" pitchFamily="34" charset="0"/>
                        </a:rPr>
                        <a:t> LES 7 PRINCIPES DE BASE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/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/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/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</a:rPr>
              <a:t>l</a:t>
            </a:r>
            <a:r>
              <a:rPr lang="fr-FR" sz="1800" dirty="0" smtClean="0">
                <a:solidFill>
                  <a:schemeClr val="accent1"/>
                </a:solidFill>
              </a:rPr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/>
              <a:t>p</a:t>
            </a:r>
            <a:r>
              <a:rPr lang="fr-FR" sz="1800" dirty="0" smtClean="0"/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/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/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189" y="1526169"/>
            <a:ext cx="8440483" cy="18308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1. PRÉPAREZ VOTRE CAMPAGNE</a:t>
            </a:r>
            <a:br>
              <a:rPr lang="fr-FR" sz="2000" b="1" dirty="0" smtClean="0">
                <a:solidFill>
                  <a:schemeClr val="dk1"/>
                </a:solidFill>
              </a:rPr>
            </a:br>
            <a:r>
              <a:rPr lang="fr-FR" sz="2400" b="1" dirty="0" smtClean="0">
                <a:solidFill>
                  <a:schemeClr val="accent1"/>
                </a:solidFill>
              </a:rPr>
              <a:t>1.2. VOTRE COMMUNAUTE 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fr-FR" sz="2000" i="1" dirty="0" smtClean="0"/>
              <a:t>A quels publics dois-je diffuser ma collecte en premier à son lancement ?</a:t>
            </a:r>
            <a:endParaRPr lang="fr-FR" sz="2000" dirty="0" smtClean="0"/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A tous les gens que je connais via les réseaux sociaux ou des envois d’e-mails groupés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Aux journalistes pour qu’ils relaient l’information aux bonnes personnes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A mon entourage proche: ma famille, mes amis, mes collègues</a:t>
            </a:r>
          </a:p>
          <a:p>
            <a:pPr marL="0" indent="0">
              <a:buNone/>
            </a:pPr>
            <a:endParaRPr lang="fr-FR" sz="2000" b="1" dirty="0" smtClean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4553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1. </a:t>
            </a:r>
            <a:r>
              <a:rPr lang="fr-FR" sz="2000" b="1" dirty="0">
                <a:solidFill>
                  <a:schemeClr val="dk1"/>
                </a:solidFill>
              </a:rPr>
              <a:t>PRÉPAREZ VOTRE CAMPAGNE</a:t>
            </a:r>
            <a:br>
              <a:rPr lang="fr-FR" sz="2000" b="1" dirty="0">
                <a:solidFill>
                  <a:schemeClr val="dk1"/>
                </a:solidFill>
              </a:rPr>
            </a:br>
            <a:r>
              <a:rPr lang="fr-FR" sz="2400" b="1" dirty="0" smtClean="0">
                <a:solidFill>
                  <a:schemeClr val="dk1"/>
                </a:solidFill>
              </a:rPr>
              <a:t>1.2. VOTRE </a:t>
            </a:r>
            <a:r>
              <a:rPr lang="fr-FR" sz="2400" b="1" dirty="0">
                <a:solidFill>
                  <a:schemeClr val="dk1"/>
                </a:solidFill>
              </a:rPr>
              <a:t>COMMUNAUTE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218856" y="1484784"/>
            <a:ext cx="8529608" cy="4926288"/>
          </a:xfrm>
        </p:spPr>
        <p:txBody>
          <a:bodyPr>
            <a:normAutofit/>
          </a:bodyPr>
          <a:lstStyle/>
          <a:p>
            <a:pPr>
              <a:buNone/>
            </a:pPr>
            <a:endParaRPr lang="fr-FR" sz="2000" b="1" dirty="0" smtClean="0">
              <a:solidFill>
                <a:schemeClr val="dk1"/>
              </a:solidFill>
            </a:endParaRPr>
          </a:p>
          <a:p>
            <a:pPr>
              <a:buNone/>
            </a:pPr>
            <a:endParaRPr lang="fr-FR" sz="2000" b="1" dirty="0" smtClean="0">
              <a:solidFill>
                <a:schemeClr val="dk1"/>
              </a:solidFill>
            </a:endParaRPr>
          </a:p>
          <a:p>
            <a:pPr>
              <a:buNone/>
            </a:pPr>
            <a:endParaRPr lang="fr-FR" sz="2000" b="1" dirty="0">
              <a:solidFill>
                <a:schemeClr val="dk1"/>
              </a:solidFill>
            </a:endParaRPr>
          </a:p>
          <a:p>
            <a:pPr>
              <a:buNone/>
            </a:pPr>
            <a:endParaRPr lang="fr-FR" sz="2000" b="1" dirty="0" smtClean="0">
              <a:solidFill>
                <a:schemeClr val="dk1"/>
              </a:solidFill>
            </a:endParaRPr>
          </a:p>
          <a:p>
            <a:pPr>
              <a:buNone/>
            </a:pPr>
            <a:endParaRPr lang="fr-FR" sz="2000" b="1" dirty="0">
              <a:solidFill>
                <a:schemeClr val="dk1"/>
              </a:solidFill>
            </a:endParaRPr>
          </a:p>
          <a:p>
            <a:pPr>
              <a:buNone/>
            </a:pPr>
            <a:endParaRPr lang="fr-FR" sz="2000" b="1" dirty="0">
              <a:solidFill>
                <a:schemeClr val="dk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 smtClean="0"/>
              <a:t>La composition de votre communauté</a:t>
            </a:r>
          </a:p>
          <a:p>
            <a:pPr marL="0" indent="0">
              <a:buNone/>
            </a:pPr>
            <a:r>
              <a:rPr lang="fr-FR" sz="2000" b="1" dirty="0" smtClean="0"/>
              <a:t>1-  Les trois cercles</a:t>
            </a:r>
          </a:p>
          <a:p>
            <a:pPr marL="0" indent="0">
              <a:buNone/>
            </a:pPr>
            <a:endParaRPr lang="fr-FR" sz="2200" dirty="0" smtClean="0"/>
          </a:p>
          <a:p>
            <a:pPr marL="0" indent="0">
              <a:buNone/>
            </a:pPr>
            <a:endParaRPr lang="fr-FR" sz="2200" dirty="0" smtClean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</p:txBody>
      </p:sp>
      <p:pic>
        <p:nvPicPr>
          <p:cNvPr id="5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5" y="3356992"/>
            <a:ext cx="3275856" cy="3501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65189" y="1526169"/>
            <a:ext cx="8440483" cy="18308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301752" y="1527048"/>
            <a:ext cx="850392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400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/>
              <a:buNone/>
            </a:pPr>
            <a:r>
              <a:rPr lang="fr-FR" sz="2000" i="1" dirty="0" smtClean="0"/>
              <a:t>A quels publics dois-je diffuser ma collecte en premier à son lancement ?</a:t>
            </a:r>
            <a:endParaRPr lang="fr-FR" sz="2000" dirty="0" smtClean="0"/>
          </a:p>
          <a:p>
            <a:pPr>
              <a:buFont typeface="Wingdings 2"/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A tous les gens que je connais via les réseaux sociaux ou des envois d’e-mails groupés</a:t>
            </a:r>
          </a:p>
          <a:p>
            <a:pPr>
              <a:buFont typeface="Wingdings 2"/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Aux journalistes pour qu’ils relaient l’information aux bonnes personnes</a:t>
            </a:r>
          </a:p>
          <a:p>
            <a:pPr>
              <a:buNone/>
            </a:pPr>
            <a:r>
              <a:rPr lang="fr-FR" sz="2000" dirty="0">
                <a:solidFill>
                  <a:schemeClr val="accent1"/>
                </a:solidFill>
                <a:sym typeface="Wingdings"/>
              </a:rPr>
              <a:t> </a:t>
            </a:r>
            <a:r>
              <a:rPr lang="fr-FR" sz="2000" dirty="0"/>
              <a:t>A mon entourage proche: ma famille, mes amis, mes </a:t>
            </a:r>
            <a:r>
              <a:rPr lang="fr-FR" sz="2000" dirty="0" smtClean="0"/>
              <a:t>collègues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307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1800" b="1" dirty="0">
                <a:solidFill>
                  <a:schemeClr val="dk1"/>
                </a:solidFill>
              </a:rPr>
              <a:t>1. PRÉPAREZ VOTRE CAMPAGNE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2200" b="1" dirty="0" smtClean="0">
                <a:solidFill>
                  <a:schemeClr val="dk1"/>
                </a:solidFill>
              </a:rPr>
              <a:t>1.2. </a:t>
            </a:r>
            <a:r>
              <a:rPr lang="fr-FR" sz="2200" b="1" dirty="0">
                <a:solidFill>
                  <a:schemeClr val="dk1"/>
                </a:solidFill>
              </a:rPr>
              <a:t>PRÉPAREZ VOTRE COMMUNAUTE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2-  Voyez grand, diversifiez les cibles  </a:t>
            </a:r>
          </a:p>
          <a:p>
            <a:pPr>
              <a:buFontTx/>
              <a:buChar char="-"/>
            </a:pPr>
            <a:r>
              <a:rPr lang="fr-FR" sz="2000" dirty="0" smtClean="0"/>
              <a:t>Malagasy résidents</a:t>
            </a:r>
          </a:p>
          <a:p>
            <a:pPr>
              <a:buFontTx/>
              <a:buChar char="-"/>
            </a:pPr>
            <a:r>
              <a:rPr lang="fr-FR" sz="2000" dirty="0" smtClean="0"/>
              <a:t>Diaspora</a:t>
            </a:r>
          </a:p>
          <a:p>
            <a:pPr>
              <a:buFontTx/>
              <a:buChar char="-"/>
            </a:pPr>
            <a:r>
              <a:rPr lang="fr-FR" sz="2000" dirty="0" smtClean="0"/>
              <a:t>Expatriés</a:t>
            </a:r>
          </a:p>
          <a:p>
            <a:pPr>
              <a:buFontTx/>
              <a:buChar char="-"/>
            </a:pPr>
            <a:r>
              <a:rPr lang="fr-FR" sz="2000" dirty="0" smtClean="0"/>
              <a:t>Touristes</a:t>
            </a:r>
          </a:p>
          <a:p>
            <a:pPr>
              <a:buFontTx/>
              <a:buChar char="-"/>
            </a:pPr>
            <a:r>
              <a:rPr lang="fr-FR" sz="2000" dirty="0" smtClean="0"/>
              <a:t>Organisations et entreprises liées à votre domaine d’activité </a:t>
            </a:r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314245" y="5589240"/>
            <a:ext cx="85058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endParaRPr lang="fr-FR" sz="2000" dirty="0" smtClean="0"/>
          </a:p>
          <a:p>
            <a:pPr>
              <a:spcBef>
                <a:spcPts val="0"/>
              </a:spcBef>
            </a:pPr>
            <a:r>
              <a:rPr lang="fr-FR" i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fr-FR" sz="1600" i="1" dirty="0" smtClean="0"/>
              <a:t>Activité: listez les personnes qu’il faudra contacter pour le lancement de la campagne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68453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1. PREPAREZ VOTRE CAMPAGNE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/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/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/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l</a:t>
            </a:r>
            <a:r>
              <a:rPr lang="fr-FR" sz="1800" dirty="0" smtClean="0"/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</a:rPr>
              <a:t>p</a:t>
            </a:r>
            <a:r>
              <a:rPr lang="fr-FR" sz="1800" dirty="0" smtClean="0">
                <a:solidFill>
                  <a:schemeClr val="accent1"/>
                </a:solidFill>
              </a:rPr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/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/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000" b="1" dirty="0">
                <a:solidFill>
                  <a:schemeClr val="dk1"/>
                </a:solidFill>
              </a:rPr>
              <a:t>1. PREPAREZ VOTRE CAMPAGNE</a:t>
            </a:r>
            <a:br>
              <a:rPr lang="fr-FR" sz="2000" b="1" dirty="0">
                <a:solidFill>
                  <a:schemeClr val="dk1"/>
                </a:solidFill>
              </a:rPr>
            </a:br>
            <a:r>
              <a:rPr lang="fr-FR" sz="2400" b="1" dirty="0" smtClean="0">
                <a:solidFill>
                  <a:schemeClr val="dk1"/>
                </a:solidFill>
              </a:rPr>
              <a:t>1.2. </a:t>
            </a:r>
            <a:r>
              <a:rPr lang="fr-FR" sz="2400" b="1" dirty="0">
                <a:solidFill>
                  <a:schemeClr val="dk1"/>
                </a:solidFill>
              </a:rPr>
              <a:t>PREPAREZ VOTRE COMMUNAUTE </a:t>
            </a:r>
            <a:endParaRPr lang="fr-FR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b="1" dirty="0" smtClean="0"/>
              <a:t>La préparation de ces cibles</a:t>
            </a:r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r>
              <a:rPr lang="fr-FR" sz="2000" dirty="0" smtClean="0"/>
              <a:t>Pour toucher tous les cercles, le lancement de la campagne est primordial : </a:t>
            </a:r>
            <a:r>
              <a:rPr lang="fr-FR" sz="2000" b="1" dirty="0" smtClean="0"/>
              <a:t>un projet qui récolte rapidement 50% de son objectif de financement a 9 chances sur 10 d’être un succès</a:t>
            </a:r>
            <a:r>
              <a:rPr lang="fr-FR" sz="2000" dirty="0" smtClean="0"/>
              <a:t> !</a:t>
            </a:r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/>
              <a:t>Comment les </a:t>
            </a:r>
            <a:r>
              <a:rPr lang="fr-FR" sz="2000" dirty="0" smtClean="0"/>
              <a:t>préparer au lancement de votre campagne </a:t>
            </a:r>
            <a:r>
              <a:rPr lang="fr-FR" sz="2000" dirty="0"/>
              <a:t>?</a:t>
            </a:r>
          </a:p>
          <a:p>
            <a:pPr>
              <a:buFontTx/>
              <a:buChar char="-"/>
            </a:pPr>
            <a:r>
              <a:rPr lang="fr-FR" sz="2000" dirty="0" smtClean="0"/>
              <a:t>Par voix orale</a:t>
            </a:r>
          </a:p>
          <a:p>
            <a:pPr>
              <a:buFontTx/>
              <a:buChar char="-"/>
            </a:pPr>
            <a:r>
              <a:rPr lang="fr-FR" sz="2000" dirty="0" smtClean="0"/>
              <a:t>Par mail  (court, présentation du </a:t>
            </a:r>
            <a:r>
              <a:rPr lang="fr-FR" sz="2000" i="1" dirty="0" err="1" smtClean="0"/>
              <a:t>crowdfunding</a:t>
            </a:r>
            <a:r>
              <a:rPr lang="fr-FR" sz="2000" dirty="0" smtClean="0"/>
              <a:t> et du projet, contreparties, incitation à partager et financer)</a:t>
            </a:r>
          </a:p>
          <a:p>
            <a:pPr>
              <a:buFontTx/>
              <a:buChar char="-"/>
            </a:pPr>
            <a:endParaRPr lang="fr-FR" sz="2000" dirty="0" smtClean="0"/>
          </a:p>
          <a:p>
            <a:pPr>
              <a:buFontTx/>
              <a:buChar char="-"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  <a:p>
            <a:pPr>
              <a:buFont typeface="Wingdings"/>
              <a:buChar char="à"/>
            </a:pPr>
            <a:r>
              <a:rPr lang="fr-FR" sz="2000" i="1" dirty="0" smtClean="0"/>
              <a:t>Activité : rédigez </a:t>
            </a:r>
            <a:r>
              <a:rPr lang="fr-FR" sz="2000" i="1" dirty="0"/>
              <a:t>le mail de </a:t>
            </a:r>
            <a:r>
              <a:rPr lang="fr-FR" sz="2000" i="1" dirty="0" smtClean="0"/>
              <a:t>base en vous appuyant sur l’exemple suivant et </a:t>
            </a:r>
            <a:r>
              <a:rPr lang="fr-FR" sz="2000" i="1" dirty="0" smtClean="0"/>
              <a:t>envoyez-le/donnez-le à </a:t>
            </a:r>
            <a:r>
              <a:rPr lang="fr-FR" sz="2000" i="1" dirty="0" smtClean="0"/>
              <a:t>l’un des porteurs de projet présent aujourd’hui (binôme)</a:t>
            </a:r>
            <a:endParaRPr lang="fr-FR" sz="2000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51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000" b="1" dirty="0">
                <a:solidFill>
                  <a:schemeClr val="dk1"/>
                </a:solidFill>
              </a:rPr>
              <a:t>1. PREPAREZ VOTRE CAMPAGNE</a:t>
            </a:r>
            <a:br>
              <a:rPr lang="fr-FR" sz="2000" b="1" dirty="0">
                <a:solidFill>
                  <a:schemeClr val="dk1"/>
                </a:solidFill>
              </a:rPr>
            </a:br>
            <a:r>
              <a:rPr lang="fr-FR" sz="2400" b="1" dirty="0" smtClean="0">
                <a:solidFill>
                  <a:schemeClr val="dk1"/>
                </a:solidFill>
              </a:rPr>
              <a:t>1.2. </a:t>
            </a:r>
            <a:r>
              <a:rPr lang="fr-FR" sz="2400" b="1" dirty="0">
                <a:solidFill>
                  <a:schemeClr val="dk1"/>
                </a:solidFill>
              </a:rPr>
              <a:t>PREPAREZ VOTRE COMMUNAUTE </a:t>
            </a:r>
            <a:endParaRPr lang="fr-FR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Exemple de mail de lancement de campagne</a:t>
            </a:r>
            <a:endParaRPr lang="fr-F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52" y="1980136"/>
            <a:ext cx="7006552" cy="4235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8304" y="2060848"/>
            <a:ext cx="165618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fr-FR" sz="1200" dirty="0" smtClean="0"/>
              <a:t>Introduction sur le porteur de projet</a:t>
            </a:r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r>
              <a:rPr lang="fr-FR" sz="1200" dirty="0" smtClean="0"/>
              <a:t>Campagne de </a:t>
            </a:r>
            <a:r>
              <a:rPr lang="fr-FR" sz="1200" dirty="0" err="1" smtClean="0"/>
              <a:t>crowdfunding</a:t>
            </a:r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r>
              <a:rPr lang="fr-FR" sz="1200" dirty="0" smtClean="0"/>
              <a:t>Description du projet à financer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Evocation des contreparties</a:t>
            </a:r>
          </a:p>
          <a:p>
            <a:endParaRPr lang="fr-FR" sz="1200" dirty="0"/>
          </a:p>
          <a:p>
            <a:endParaRPr lang="fr-FR" sz="1200" dirty="0" smtClean="0"/>
          </a:p>
          <a:p>
            <a:r>
              <a:rPr lang="fr-FR" sz="1200" dirty="0" smtClean="0"/>
              <a:t>Incitation à soutenir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2868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/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/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/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l</a:t>
            </a:r>
            <a:r>
              <a:rPr lang="fr-FR" sz="1800" dirty="0" smtClean="0"/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/>
              <a:t>p</a:t>
            </a:r>
            <a:r>
              <a:rPr lang="fr-FR" sz="1800" dirty="0" smtClean="0"/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>
                <a:solidFill>
                  <a:schemeClr val="accent1"/>
                </a:solidFill>
              </a:rPr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/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2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1. PREPAREZ VOTRE CAMPAGNE</a:t>
            </a:r>
            <a:br>
              <a:rPr lang="fr-FR" sz="2000" b="1" dirty="0" smtClean="0">
                <a:solidFill>
                  <a:schemeClr val="dk1"/>
                </a:solidFill>
              </a:rPr>
            </a:br>
            <a:r>
              <a:rPr lang="fr-FR" sz="2400" b="1" dirty="0" smtClean="0">
                <a:solidFill>
                  <a:schemeClr val="accent1"/>
                </a:solidFill>
              </a:rPr>
              <a:t>1.3. LA PROMOTION DU PROJET 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330952"/>
          </a:xfrm>
        </p:spPr>
        <p:txBody>
          <a:bodyPr>
            <a:normAutofit/>
          </a:bodyPr>
          <a:lstStyle/>
          <a:p>
            <a:pPr lvl="0"/>
            <a:r>
              <a:rPr lang="fr-FR" sz="2000" b="1" dirty="0" smtClean="0"/>
              <a:t>Proposez des contreparties efficaces </a:t>
            </a:r>
          </a:p>
          <a:p>
            <a:pPr lvl="0">
              <a:buNone/>
            </a:pPr>
            <a:r>
              <a:rPr lang="fr-FR" sz="2000" dirty="0" smtClean="0"/>
              <a:t> </a:t>
            </a:r>
          </a:p>
          <a:p>
            <a:pPr lvl="0">
              <a:buNone/>
            </a:pPr>
            <a:r>
              <a:rPr lang="fr-FR" sz="2000" dirty="0" smtClean="0"/>
              <a:t>Un des éléments déclencheurs de la décision de financer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fr-FR" sz="2000" dirty="0" smtClean="0"/>
              <a:t>2 critères</a:t>
            </a:r>
          </a:p>
          <a:p>
            <a:pPr marL="731520" lvl="1" indent="-457200">
              <a:buAutoNum type="arabicPeriod"/>
            </a:pPr>
            <a:r>
              <a:rPr lang="fr-FR" sz="1600" dirty="0"/>
              <a:t>plus émotionnelles que coûteuses</a:t>
            </a:r>
          </a:p>
          <a:p>
            <a:pPr marL="731520" lvl="1" indent="-457200">
              <a:buAutoNum type="arabicPeriod"/>
            </a:pPr>
            <a:r>
              <a:rPr lang="fr-FR" sz="1600" dirty="0" smtClean="0"/>
              <a:t>liées à votre projet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>
                <a:sym typeface="Wingdings" pitchFamily="2" charset="2"/>
              </a:rPr>
              <a:t>7 contreparties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>
                <a:sym typeface="Wingdings" pitchFamily="2" charset="2"/>
              </a:rPr>
              <a:t>Des paliers clés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>
                <a:sym typeface="Wingdings" pitchFamily="2" charset="2"/>
              </a:rPr>
              <a:t>Cumulatives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000" dirty="0">
              <a:sym typeface="Wingdings" pitchFamily="2" charset="2"/>
            </a:endParaRPr>
          </a:p>
          <a:p>
            <a:pPr marL="0" indent="0">
              <a:buNone/>
            </a:pPr>
            <a:endParaRPr lang="fr-FR" sz="2000" dirty="0" smtClean="0">
              <a:sym typeface="Wingdings" pitchFamily="2" charset="2"/>
            </a:endParaRPr>
          </a:p>
          <a:p>
            <a:pPr marL="0" indent="0">
              <a:buNone/>
            </a:pPr>
            <a:endParaRPr lang="fr-FR" sz="2000" dirty="0" smtClean="0">
              <a:sym typeface="Wingdings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sz="2000" i="1" dirty="0" smtClean="0">
                <a:sym typeface="Wingdings" panose="05000000000000000000" pitchFamily="2" charset="2"/>
              </a:rPr>
              <a:t>Activité : trouvez des contreparties attractives pour votre projet </a:t>
            </a:r>
          </a:p>
          <a:p>
            <a:pPr marL="0" indent="0">
              <a:buNone/>
            </a:pPr>
            <a:endParaRPr lang="fr-FR" sz="2000" dirty="0" smtClean="0"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6956282" cy="547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188640"/>
            <a:ext cx="1718631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216" y="8725"/>
            <a:ext cx="24302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2102497" y="-7273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58481" y="126803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12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985999" y="288398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 8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958481" y="40043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0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030489" y="551650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 1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-13320"/>
            <a:ext cx="2592288" cy="157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1543472"/>
            <a:ext cx="2520280" cy="346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4788024" y="-1332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0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788024" y="147146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0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4716016" y="33066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0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5357801" y="1840796"/>
            <a:ext cx="34626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Gill Sans MT" panose="020B0502020104020203" pitchFamily="34" charset="0"/>
              </a:rPr>
              <a:t>Des contreparties classiques 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Gill Sans MT" panose="020B0502020104020203" pitchFamily="34" charset="0"/>
              </a:rPr>
              <a:t>Peu coûteuses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Gill Sans MT" panose="020B0502020104020203" pitchFamily="34" charset="0"/>
              </a:rPr>
              <a:t>Liées à Madagascar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Gill Sans MT" panose="020B0502020104020203" pitchFamily="34" charset="0"/>
              </a:rPr>
              <a:t>Liées au projet</a:t>
            </a:r>
          </a:p>
          <a:p>
            <a:pPr marL="285750" indent="-285750">
              <a:buFontTx/>
              <a:buChar char="-"/>
            </a:pPr>
            <a:endParaRPr lang="fr-FR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26"/>
            <a:ext cx="2123728" cy="5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04662"/>
            <a:ext cx="2051720" cy="105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475655" y="2137672"/>
            <a:ext cx="61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190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475655" y="4585944"/>
            <a:ext cx="61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104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0509" y="0"/>
            <a:ext cx="2160240" cy="6267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894685" y="318960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 27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2317" y="5363"/>
            <a:ext cx="200977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6154485" y="365038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  3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082477" y="41002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   7</a:t>
            </a:r>
            <a:endParaRPr lang="fr-FR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2317" y="5810627"/>
            <a:ext cx="2009775" cy="105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-6449" y="1048778"/>
            <a:ext cx="2051720" cy="369332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7504" y="3996207"/>
            <a:ext cx="1969233" cy="29688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2259" y="6573275"/>
            <a:ext cx="1969233" cy="27914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2453171" y="2420888"/>
            <a:ext cx="1969233" cy="50405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453171" y="5966815"/>
            <a:ext cx="1969233" cy="30092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4761317" y="2570266"/>
            <a:ext cx="1754900" cy="49869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4769754" y="6584623"/>
            <a:ext cx="1754900" cy="21283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6771791" y="409634"/>
            <a:ext cx="2120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Exemple d’un projet record:</a:t>
            </a:r>
          </a:p>
          <a:p>
            <a:r>
              <a:rPr lang="fr-FR" dirty="0" smtClean="0">
                <a:latin typeface="Gill Sans MT" panose="020B0502020104020203" pitchFamily="34" charset="0"/>
              </a:rPr>
              <a:t>70 000$ levés !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7903" y="1582602"/>
            <a:ext cx="2181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Gill Sans MT" panose="020B0502020104020203" pitchFamily="34" charset="0"/>
              </a:rPr>
              <a:t>Une présentation avantageuse : </a:t>
            </a:r>
          </a:p>
          <a:p>
            <a:r>
              <a:rPr lang="fr-FR" sz="1600" dirty="0" smtClean="0">
                <a:latin typeface="Gill Sans MT" panose="020B0502020104020203" pitchFamily="34" charset="0"/>
              </a:rPr>
              <a:t>la contribution au projet explicitée</a:t>
            </a:r>
            <a:endParaRPr lang="fr-FR" sz="1600" dirty="0">
              <a:latin typeface="Gill Sans MT" panose="020B05020201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1791" y="4284053"/>
            <a:ext cx="2157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Gill Sans MT" panose="020B0502020104020203" pitchFamily="34" charset="0"/>
              </a:rPr>
              <a:t>Des contreparties classiques 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Gill Sans MT" panose="020B0502020104020203" pitchFamily="34" charset="0"/>
              </a:rPr>
              <a:t>peu coûteuses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Gill Sans MT" panose="020B0502020104020203" pitchFamily="34" charset="0"/>
              </a:rPr>
              <a:t>l</a:t>
            </a:r>
            <a:r>
              <a:rPr lang="fr-FR" sz="1600" dirty="0" smtClean="0">
                <a:latin typeface="Gill Sans MT" panose="020B0502020104020203" pitchFamily="34" charset="0"/>
              </a:rPr>
              <a:t>iées au projet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Gill Sans MT" panose="020B0502020104020203" pitchFamily="34" charset="0"/>
              </a:rPr>
              <a:t>liées au pays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Gill Sans MT" panose="020B0502020104020203" pitchFamily="34" charset="0"/>
              </a:rPr>
              <a:t>e</a:t>
            </a:r>
            <a:r>
              <a:rPr lang="fr-FR" sz="1600" dirty="0" smtClean="0">
                <a:latin typeface="Gill Sans MT" panose="020B0502020104020203" pitchFamily="34" charset="0"/>
              </a:rPr>
              <a:t>xclusives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30549" y="2119882"/>
            <a:ext cx="2161931" cy="539938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6771791" y="4213098"/>
            <a:ext cx="2099601" cy="159156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16972"/>
            <a:ext cx="2621688" cy="533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878452" cy="448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6209" y="6446"/>
            <a:ext cx="2533473" cy="447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1520" y="4489983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Des contreparties peu coûteuses </a:t>
            </a:r>
          </a:p>
          <a:p>
            <a:r>
              <a:rPr lang="fr-FR" dirty="0">
                <a:latin typeface="Gill Sans MT" panose="020B0502020104020203" pitchFamily="34" charset="0"/>
              </a:rPr>
              <a:t>p</a:t>
            </a:r>
            <a:r>
              <a:rPr lang="fr-FR" dirty="0" smtClean="0">
                <a:latin typeface="Gill Sans MT" panose="020B0502020104020203" pitchFamily="34" charset="0"/>
              </a:rPr>
              <a:t>our les petites sommes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0120" y="5371475"/>
            <a:ext cx="262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Des contreparties qui ciblent les entreprises</a:t>
            </a:r>
          </a:p>
          <a:p>
            <a:r>
              <a:rPr lang="fr-FR" dirty="0">
                <a:latin typeface="Gill Sans MT" panose="020B0502020104020203" pitchFamily="34" charset="0"/>
              </a:rPr>
              <a:t>p</a:t>
            </a:r>
            <a:r>
              <a:rPr lang="fr-FR" dirty="0" smtClean="0">
                <a:latin typeface="Gill Sans MT" panose="020B0502020104020203" pitchFamily="34" charset="0"/>
              </a:rPr>
              <a:t>our les grosses sommes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/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/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/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l</a:t>
            </a:r>
            <a:r>
              <a:rPr lang="fr-FR" sz="1800" dirty="0" smtClean="0"/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>
                <a:solidFill>
                  <a:schemeClr val="tx2"/>
                </a:solidFill>
              </a:rPr>
              <a:t>p</a:t>
            </a:r>
            <a:r>
              <a:rPr lang="fr-FR" sz="1800" dirty="0" smtClean="0">
                <a:solidFill>
                  <a:schemeClr val="tx2"/>
                </a:solidFill>
              </a:rPr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/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>
                <a:solidFill>
                  <a:schemeClr val="accent1"/>
                </a:solidFill>
              </a:rPr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720" y="2204864"/>
            <a:ext cx="8568952" cy="16561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1. PREPAREZ VOTRE CAMPAGNE</a:t>
            </a:r>
            <a:br>
              <a:rPr lang="fr-FR" sz="2000" b="1" dirty="0" smtClean="0">
                <a:solidFill>
                  <a:schemeClr val="tx1"/>
                </a:solidFill>
              </a:rPr>
            </a:br>
            <a:r>
              <a:rPr lang="fr-FR" sz="2400" b="1" dirty="0" smtClean="0">
                <a:solidFill>
                  <a:schemeClr val="tx1"/>
                </a:solidFill>
              </a:rPr>
              <a:t>1.3. LA PROMOTION DU PROJET 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sz="2000" b="1" dirty="0" smtClean="0"/>
              <a:t>Choisissez vos outils de communication</a:t>
            </a:r>
          </a:p>
          <a:p>
            <a:pPr lvl="0">
              <a:buFontTx/>
              <a:buChar char="-"/>
            </a:pPr>
            <a:endParaRPr lang="fr-FR" sz="2000" dirty="0" smtClean="0"/>
          </a:p>
          <a:p>
            <a:pPr>
              <a:buNone/>
            </a:pPr>
            <a:r>
              <a:rPr lang="fr-FR" sz="2000" i="1" dirty="0" smtClean="0"/>
              <a:t>Quels types de support dois-je utiliser pour communiquer ?</a:t>
            </a:r>
            <a:endParaRPr lang="fr-FR" sz="2000" dirty="0" smtClean="0"/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Aucun les internautes intéressés me trouveront directement par la plateforme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Le bouche à oreille me permettra de faire connaitre ma campagne facilement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Je mets en place un plan de communication qui combine plusieurs supports</a:t>
            </a:r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5536" y="1527048"/>
            <a:ext cx="8496944" cy="1541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1. PREPAREZ VOTRE CAMPAGNE</a:t>
            </a:r>
            <a:br>
              <a:rPr lang="fr-FR" sz="2000" b="1" dirty="0" smtClean="0">
                <a:solidFill>
                  <a:schemeClr val="dk1"/>
                </a:solidFill>
              </a:rPr>
            </a:br>
            <a:r>
              <a:rPr lang="fr-FR" sz="2400" b="1" dirty="0" smtClean="0">
                <a:solidFill>
                  <a:schemeClr val="dk1"/>
                </a:solidFill>
              </a:rPr>
              <a:t>1.2. LA PROMOTION DU PROJET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99829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000" i="1" dirty="0" smtClean="0"/>
              <a:t>Quels types de support dois-je utiliser pour communiquer ?</a:t>
            </a:r>
            <a:endParaRPr lang="fr-FR" sz="2000" dirty="0" smtClean="0"/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Aucun les internautes intéressés me trouveront directement par la plateforme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Le bouche à oreille me permettra de faire connaitre ma campagne facilement</a:t>
            </a:r>
          </a:p>
          <a:p>
            <a:pPr lvl="0">
              <a:buFont typeface="Wingdings" pitchFamily="2" charset="2"/>
              <a:buChar char="þ"/>
            </a:pPr>
            <a:r>
              <a:rPr lang="fr-FR" sz="2000" dirty="0" smtClean="0"/>
              <a:t>Je mets en place un plan de communication qui combine plusieurs supports</a:t>
            </a:r>
          </a:p>
          <a:p>
            <a:pPr marL="0" lvl="0" indent="0">
              <a:buNone/>
            </a:pPr>
            <a:endParaRPr lang="fr-FR" sz="2000" dirty="0" smtClean="0"/>
          </a:p>
          <a:p>
            <a:pPr marL="0" lvl="0" indent="0">
              <a:buNone/>
            </a:pPr>
            <a:endParaRPr lang="fr-FR" sz="2000" dirty="0" smtClean="0"/>
          </a:p>
          <a:p>
            <a:pPr>
              <a:buFontTx/>
              <a:buChar char="-"/>
            </a:pPr>
            <a:r>
              <a:rPr lang="fr-FR" sz="2000" dirty="0" smtClean="0"/>
              <a:t>Page plateforme</a:t>
            </a:r>
          </a:p>
          <a:p>
            <a:pPr>
              <a:buFontTx/>
              <a:buChar char="-"/>
            </a:pPr>
            <a:r>
              <a:rPr lang="fr-FR" sz="2000" dirty="0" smtClean="0"/>
              <a:t>Mailing</a:t>
            </a:r>
            <a:endParaRPr lang="fr-FR" sz="2000" dirty="0"/>
          </a:p>
          <a:p>
            <a:pPr>
              <a:buFontTx/>
              <a:buChar char="-"/>
            </a:pPr>
            <a:r>
              <a:rPr lang="fr-FR" sz="2000" dirty="0" smtClean="0"/>
              <a:t>Réseaux sociaux </a:t>
            </a:r>
            <a:r>
              <a:rPr lang="fr-FR" sz="1400" dirty="0" smtClean="0"/>
              <a:t>(</a:t>
            </a:r>
            <a:r>
              <a:rPr lang="fr-FR" sz="1400" b="1" dirty="0" smtClean="0"/>
              <a:t>Facebook</a:t>
            </a:r>
            <a:r>
              <a:rPr lang="fr-FR" sz="1400" dirty="0" smtClean="0"/>
              <a:t>, </a:t>
            </a:r>
            <a:r>
              <a:rPr lang="fr-FR" sz="1400" dirty="0" err="1" smtClean="0"/>
              <a:t>Youtube</a:t>
            </a:r>
            <a:r>
              <a:rPr lang="fr-FR" sz="1400" dirty="0" smtClean="0"/>
              <a:t>, Twitter, Instagram et LinkedIn)</a:t>
            </a:r>
          </a:p>
          <a:p>
            <a:pPr>
              <a:buFontTx/>
              <a:buChar char="-"/>
            </a:pPr>
            <a:r>
              <a:rPr lang="fr-FR" sz="2000" dirty="0" smtClean="0"/>
              <a:t>Communication directe </a:t>
            </a:r>
            <a:r>
              <a:rPr lang="fr-FR" sz="1400" dirty="0" smtClean="0"/>
              <a:t>(évènements, flyers, affiches)</a:t>
            </a:r>
          </a:p>
          <a:p>
            <a:pPr>
              <a:buFontTx/>
              <a:buChar char="-"/>
            </a:pPr>
            <a:r>
              <a:rPr lang="fr-FR" sz="2000" dirty="0" smtClean="0"/>
              <a:t>Influenceurs </a:t>
            </a:r>
            <a:r>
              <a:rPr lang="fr-FR" sz="1400" dirty="0" smtClean="0"/>
              <a:t>(blogueurs, instagrammers, presse, institution, associations, entreprises, artistes)</a:t>
            </a:r>
          </a:p>
          <a:p>
            <a:pPr>
              <a:buFontTx/>
              <a:buChar char="-"/>
            </a:pPr>
            <a:r>
              <a:rPr lang="fr-FR" sz="2000" dirty="0" smtClean="0"/>
              <a:t>Forums</a:t>
            </a:r>
          </a:p>
        </p:txBody>
      </p:sp>
    </p:spTree>
    <p:extLst>
      <p:ext uri="{BB962C8B-B14F-4D97-AF65-F5344CB8AC3E}">
        <p14:creationId xmlns:p14="http://schemas.microsoft.com/office/powerpoint/2010/main" val="378281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dk1"/>
                </a:solidFill>
              </a:rPr>
              <a:t>1. PREPAREZ VOTRE CAMPAGNE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2000" b="1" dirty="0">
                <a:solidFill>
                  <a:schemeClr val="dk1"/>
                </a:solidFill>
              </a:rPr>
              <a:t>1.2. </a:t>
            </a:r>
            <a:r>
              <a:rPr lang="fr-FR" sz="2000" b="1" dirty="0" smtClean="0">
                <a:solidFill>
                  <a:schemeClr val="dk1"/>
                </a:solidFill>
              </a:rPr>
              <a:t>LA </a:t>
            </a:r>
            <a:r>
              <a:rPr lang="fr-FR" sz="2000" b="1" dirty="0">
                <a:solidFill>
                  <a:schemeClr val="dk1"/>
                </a:solidFill>
              </a:rPr>
              <a:t>PROMOTION DU PROJET </a:t>
            </a:r>
            <a:endParaRPr lang="fr-FR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734744" cy="507030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/>
              <a:t>Exemple de mail :</a:t>
            </a:r>
          </a:p>
          <a:p>
            <a:pPr>
              <a:buFontTx/>
              <a:buChar char="-"/>
            </a:pPr>
            <a:r>
              <a:rPr lang="fr-FR" sz="2000" dirty="0" smtClean="0"/>
              <a:t> 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1500" dirty="0" smtClean="0"/>
          </a:p>
          <a:p>
            <a:pPr marL="0" indent="0">
              <a:buNone/>
            </a:pPr>
            <a:endParaRPr lang="fr-FR" sz="1500" dirty="0"/>
          </a:p>
          <a:p>
            <a:pPr marL="0" indent="0">
              <a:buNone/>
            </a:pPr>
            <a:endParaRPr lang="fr-FR" sz="1500" dirty="0" smtClean="0"/>
          </a:p>
          <a:p>
            <a:pPr marL="0" indent="0">
              <a:buNone/>
            </a:pPr>
            <a:endParaRPr lang="fr-FR" sz="1500" dirty="0"/>
          </a:p>
          <a:p>
            <a:pPr marL="0" indent="0">
              <a:buNone/>
            </a:pPr>
            <a:endParaRPr lang="fr-FR" sz="1500" dirty="0" smtClean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De bas en haut :</a:t>
            </a:r>
          </a:p>
          <a:p>
            <a:pPr>
              <a:buFontTx/>
              <a:buChar char="-"/>
            </a:pPr>
            <a:r>
              <a:rPr lang="fr-FR" sz="1400" dirty="0" smtClean="0"/>
              <a:t>Mail de </a:t>
            </a:r>
            <a:r>
              <a:rPr lang="fr-FR" sz="1400" dirty="0" smtClean="0">
                <a:solidFill>
                  <a:schemeClr val="accent1"/>
                </a:solidFill>
              </a:rPr>
              <a:t>présentation</a:t>
            </a:r>
            <a:r>
              <a:rPr lang="fr-FR" sz="1400" dirty="0" smtClean="0"/>
              <a:t> du projet, objectif : faire connaitre le projet et obtenir le soutien (partage de la campagne + financement)</a:t>
            </a:r>
          </a:p>
          <a:p>
            <a:pPr>
              <a:buFontTx/>
              <a:buChar char="-"/>
            </a:pPr>
            <a:r>
              <a:rPr lang="fr-FR" sz="1400" dirty="0" smtClean="0"/>
              <a:t>Mail de confirmation de </a:t>
            </a:r>
            <a:r>
              <a:rPr lang="fr-FR" sz="1400" dirty="0" smtClean="0">
                <a:solidFill>
                  <a:schemeClr val="accent1"/>
                </a:solidFill>
              </a:rPr>
              <a:t>paiement</a:t>
            </a:r>
          </a:p>
          <a:p>
            <a:pPr>
              <a:buFontTx/>
              <a:buChar char="-"/>
            </a:pPr>
            <a:r>
              <a:rPr lang="fr-FR" sz="1400" dirty="0" smtClean="0"/>
              <a:t>Mail de </a:t>
            </a:r>
            <a:r>
              <a:rPr lang="fr-FR" sz="1400" dirty="0" smtClean="0">
                <a:solidFill>
                  <a:schemeClr val="accent1"/>
                </a:solidFill>
              </a:rPr>
              <a:t>relance</a:t>
            </a:r>
            <a:r>
              <a:rPr lang="fr-FR" sz="1400" dirty="0" smtClean="0"/>
              <a:t> à J-8 de la fin de la campagne, objectif: faire partager la campagne</a:t>
            </a:r>
          </a:p>
          <a:p>
            <a:pPr>
              <a:buFontTx/>
              <a:buChar char="-"/>
            </a:pPr>
            <a:r>
              <a:rPr lang="fr-FR" sz="1400" dirty="0" smtClean="0"/>
              <a:t>Mail de relance à J-4, puis jour J</a:t>
            </a:r>
          </a:p>
          <a:p>
            <a:pPr>
              <a:buFontTx/>
              <a:buChar char="-"/>
            </a:pPr>
            <a:r>
              <a:rPr lang="fr-FR" sz="1400" dirty="0" smtClean="0"/>
              <a:t>Mail de </a:t>
            </a:r>
            <a:r>
              <a:rPr lang="fr-FR" sz="1400" dirty="0" smtClean="0">
                <a:solidFill>
                  <a:schemeClr val="accent1"/>
                </a:solidFill>
              </a:rPr>
              <a:t>clôture</a:t>
            </a:r>
            <a:r>
              <a:rPr lang="fr-FR" sz="1400" dirty="0" smtClean="0"/>
              <a:t> de la campagne : remerciement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52" y="1916832"/>
            <a:ext cx="8534400" cy="22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dk1"/>
                </a:solidFill>
              </a:rPr>
              <a:t>1. PREPAREZ VOTRE CAMPAGNE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2000" b="1" dirty="0">
                <a:solidFill>
                  <a:schemeClr val="dk1"/>
                </a:solidFill>
              </a:rPr>
              <a:t>1.2. </a:t>
            </a:r>
            <a:r>
              <a:rPr lang="fr-FR" sz="2000" b="1" dirty="0" smtClean="0">
                <a:solidFill>
                  <a:schemeClr val="dk1"/>
                </a:solidFill>
              </a:rPr>
              <a:t>LA </a:t>
            </a:r>
            <a:r>
              <a:rPr lang="fr-FR" sz="2000" b="1" dirty="0">
                <a:solidFill>
                  <a:schemeClr val="dk1"/>
                </a:solidFill>
              </a:rPr>
              <a:t>PROMOTION DU PROJET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200" dirty="0"/>
              <a:t>Réseaux </a:t>
            </a:r>
            <a:r>
              <a:rPr lang="fr-FR" sz="2200" dirty="0" smtClean="0"/>
              <a:t>sociaux</a:t>
            </a:r>
          </a:p>
          <a:p>
            <a:pPr marL="0" indent="0">
              <a:buNone/>
            </a:pPr>
            <a:r>
              <a:rPr lang="fr-FR" sz="2200" dirty="0" smtClean="0"/>
              <a:t>Préparez </a:t>
            </a:r>
            <a:r>
              <a:rPr lang="fr-FR" sz="2200" dirty="0"/>
              <a:t>le fils d’actualité à diffuser pendant la campagne </a:t>
            </a:r>
            <a:r>
              <a:rPr lang="fr-FR" sz="2200" dirty="0" smtClean="0"/>
              <a:t>sur les différents supports: textes, photos, vidéos </a:t>
            </a:r>
            <a:r>
              <a:rPr lang="fr-FR" sz="2200" dirty="0"/>
              <a:t>donnant des informations </a:t>
            </a:r>
            <a:r>
              <a:rPr lang="fr-FR" sz="2200" dirty="0" smtClean="0"/>
              <a:t>sur:</a:t>
            </a:r>
          </a:p>
          <a:p>
            <a:pPr>
              <a:buFontTx/>
              <a:buChar char="-"/>
            </a:pPr>
            <a:r>
              <a:rPr lang="fr-FR" sz="2200" dirty="0" smtClean="0"/>
              <a:t>vous</a:t>
            </a:r>
          </a:p>
          <a:p>
            <a:pPr>
              <a:buFontTx/>
              <a:buChar char="-"/>
            </a:pPr>
            <a:r>
              <a:rPr lang="fr-FR" sz="2200" dirty="0" smtClean="0"/>
              <a:t>sur </a:t>
            </a:r>
            <a:r>
              <a:rPr lang="fr-FR" sz="2200" dirty="0"/>
              <a:t>le </a:t>
            </a:r>
            <a:r>
              <a:rPr lang="fr-FR" sz="2200" dirty="0" smtClean="0"/>
              <a:t>projet</a:t>
            </a:r>
          </a:p>
          <a:p>
            <a:pPr>
              <a:buFontTx/>
              <a:buChar char="-"/>
            </a:pPr>
            <a:r>
              <a:rPr lang="fr-FR" sz="2200" dirty="0" smtClean="0"/>
              <a:t>sur </a:t>
            </a:r>
            <a:r>
              <a:rPr lang="fr-FR" sz="2200" dirty="0"/>
              <a:t>l’actualité qui touche votre projet </a:t>
            </a:r>
            <a:endParaRPr lang="fr-FR" sz="2200" dirty="0" smtClean="0"/>
          </a:p>
          <a:p>
            <a:pPr>
              <a:buNone/>
            </a:pPr>
            <a:endParaRPr lang="fr-FR" sz="2200" dirty="0"/>
          </a:p>
          <a:p>
            <a:pPr>
              <a:buNone/>
            </a:pPr>
            <a:endParaRPr lang="fr-FR" sz="2200" dirty="0" smtClean="0"/>
          </a:p>
          <a:p>
            <a:pPr>
              <a:buNone/>
            </a:pPr>
            <a:r>
              <a:rPr lang="fr-FR" sz="2200" b="1" dirty="0" smtClean="0"/>
              <a:t>/!\Donnez toujours le lien de votre page plateforme </a:t>
            </a:r>
            <a:endParaRPr lang="fr-FR" sz="2200" dirty="0" smtClean="0"/>
          </a:p>
          <a:p>
            <a:pPr>
              <a:buNone/>
            </a:pPr>
            <a:r>
              <a:rPr lang="fr-FR" sz="2200" b="1" dirty="0" smtClean="0"/>
              <a:t>/!\Diversifiez le contenu, soyez créatifs !</a:t>
            </a:r>
            <a:endParaRPr lang="fr-FR" sz="2200" dirty="0" smtClean="0"/>
          </a:p>
          <a:p>
            <a:pPr>
              <a:buNone/>
            </a:pPr>
            <a:r>
              <a:rPr lang="fr-FR" sz="2200" b="1" dirty="0" smtClean="0"/>
              <a:t>/!\Il faut être positif dans sa communication « soutenez notre projet » </a:t>
            </a:r>
          </a:p>
          <a:p>
            <a:pPr>
              <a:buNone/>
            </a:pPr>
            <a:endParaRPr lang="fr-FR" sz="2200" b="1" dirty="0" smtClean="0"/>
          </a:p>
          <a:p>
            <a:pPr>
              <a:buNone/>
            </a:pPr>
            <a:endParaRPr lang="fr-FR" sz="2200" b="1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sz="2200" i="1" dirty="0" smtClean="0"/>
              <a:t>Activité: Faites </a:t>
            </a:r>
            <a:r>
              <a:rPr lang="fr-FR" sz="2200" i="1" dirty="0"/>
              <a:t>une liste du type de contenu que vous pouvez diffuser pendant votre campagne en vous inspirant des </a:t>
            </a:r>
            <a:r>
              <a:rPr lang="fr-FR" sz="2200" i="1" dirty="0" smtClean="0"/>
              <a:t>exemples suivants</a:t>
            </a: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91046"/>
            <a:ext cx="8503920" cy="4572000"/>
          </a:xfrm>
        </p:spPr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600" dirty="0" smtClean="0"/>
              <a:t>Lancement de campagne                                          Témoignage de soutien</a:t>
            </a:r>
            <a:endParaRPr lang="fr-FR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988" y="293296"/>
            <a:ext cx="4390356" cy="4935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7238" y="274990"/>
            <a:ext cx="4103198" cy="52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6510464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Relayer la communication </a:t>
            </a:r>
            <a:r>
              <a:rPr lang="fr-FR" sz="1600" dirty="0"/>
              <a:t>extérieure      </a:t>
            </a:r>
            <a:r>
              <a:rPr lang="fr-FR" sz="1600" dirty="0" smtClean="0"/>
              <a:t>		             </a:t>
            </a:r>
            <a:r>
              <a:rPr lang="fr-FR" sz="1600" dirty="0"/>
              <a:t>Etre original, créatif</a:t>
            </a:r>
          </a:p>
          <a:p>
            <a:pPr marL="0" indent="0">
              <a:buNone/>
            </a:pPr>
            <a:r>
              <a:rPr lang="fr-FR" sz="1600" dirty="0" smtClean="0"/>
              <a:t>                                                                                                				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                                                      </a:t>
            </a:r>
            <a:endParaRPr lang="fr-FR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148" y="243458"/>
            <a:ext cx="5117948" cy="5305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8122" y="235074"/>
            <a:ext cx="32575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5157192"/>
            <a:ext cx="3746124" cy="119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60287"/>
            <a:ext cx="4680520" cy="604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41570"/>
            <a:ext cx="3684208" cy="466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56792"/>
            <a:ext cx="8503920" cy="49685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900" dirty="0" smtClean="0"/>
              <a:t>Humour, vidéos, informations                                            Communiquer auprès des médias </a:t>
            </a:r>
            <a:endParaRPr lang="fr-FR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266" y="244252"/>
            <a:ext cx="4414264" cy="5592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8648" y="244252"/>
            <a:ext cx="3590510" cy="56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8432" y="1412776"/>
            <a:ext cx="8503920" cy="50703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sz="2200" dirty="0" smtClean="0"/>
          </a:p>
          <a:p>
            <a:pPr marL="0" indent="0">
              <a:buNone/>
            </a:pPr>
            <a:r>
              <a:rPr lang="fr-FR" sz="2200" dirty="0" smtClean="0"/>
              <a:t>                                                                </a:t>
            </a:r>
            <a:r>
              <a:rPr lang="fr-FR" sz="1600" dirty="0" smtClean="0"/>
              <a:t>Une implication des porteurs </a:t>
            </a:r>
            <a:r>
              <a:rPr lang="fr-FR" sz="1600" dirty="0"/>
              <a:t>de projet</a:t>
            </a:r>
            <a:endParaRPr lang="fr-FR" sz="1600" dirty="0" smtClean="0"/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                                                             	</a:t>
            </a:r>
            <a:endParaRPr lang="fr-FR" sz="1600" dirty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Une communication internationale</a:t>
            </a:r>
            <a:endParaRPr lang="fr-FR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432" y="228600"/>
            <a:ext cx="4209279" cy="5360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233586"/>
            <a:ext cx="4323726" cy="44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96" y="196969"/>
            <a:ext cx="4368127" cy="11239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22660"/>
            <a:ext cx="8503920" cy="44763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600" dirty="0" smtClean="0"/>
              <a:t>                                                                    Un décompte</a:t>
            </a:r>
            <a:endParaRPr lang="fr-FR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5873" y="196969"/>
            <a:ext cx="4368127" cy="1162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5257" y="1629350"/>
            <a:ext cx="3342571" cy="44731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596" y="1629350"/>
            <a:ext cx="3130276" cy="44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dk1"/>
                </a:solidFill>
              </a:rPr>
              <a:t>1. PREPAREZ VOTRE CAMPAGNE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2000" b="1" dirty="0">
                <a:solidFill>
                  <a:schemeClr val="dk1"/>
                </a:solidFill>
              </a:rPr>
              <a:t>1.2. PRÉPAREZ LA PROMOTION DU PROJET </a:t>
            </a:r>
            <a:endParaRPr lang="fr-FR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703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/>
              <a:t>Communication directe</a:t>
            </a:r>
          </a:p>
          <a:p>
            <a:pPr>
              <a:buFontTx/>
              <a:buChar char="-"/>
            </a:pPr>
            <a:r>
              <a:rPr lang="fr-FR" sz="2000" dirty="0" smtClean="0"/>
              <a:t>Évènements : cocktail, dégustation gratuite, concert, exposition de produits, </a:t>
            </a:r>
            <a:r>
              <a:rPr lang="fr-FR" sz="2000" dirty="0" smtClean="0"/>
              <a:t>célébrités, happening</a:t>
            </a:r>
            <a:endParaRPr lang="fr-FR" sz="2000" dirty="0" smtClean="0"/>
          </a:p>
          <a:p>
            <a:pPr>
              <a:buFontTx/>
              <a:buChar char="-"/>
            </a:pPr>
            <a:r>
              <a:rPr lang="fr-FR" sz="2000" dirty="0" smtClean="0"/>
              <a:t>Flyers</a:t>
            </a:r>
          </a:p>
          <a:p>
            <a:pPr>
              <a:buFontTx/>
              <a:buChar char="-"/>
            </a:pPr>
            <a:r>
              <a:rPr lang="fr-FR" sz="2000" dirty="0" smtClean="0"/>
              <a:t>Affiches</a:t>
            </a:r>
          </a:p>
          <a:p>
            <a:pPr>
              <a:buFontTx/>
              <a:buChar char="-"/>
            </a:pPr>
            <a:r>
              <a:rPr lang="fr-FR" sz="2000" dirty="0" smtClean="0"/>
              <a:t>Bouche-à-oreille 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>
              <a:buFont typeface="Wingdings" panose="05000000000000000000" pitchFamily="2" charset="2"/>
              <a:buChar char="à"/>
            </a:pPr>
            <a:r>
              <a:rPr lang="fr-FR" sz="2000" i="1" dirty="0" smtClean="0"/>
              <a:t>Activité: proposez des exemples de communication directe (notamment des évènements) adaptés à votre projet à Madagascar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68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dk1"/>
                </a:solidFill>
              </a:rPr>
              <a:t>1. PREPAREZ VOTRE CAMPAGNE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2000" b="1" dirty="0">
                <a:solidFill>
                  <a:schemeClr val="dk1"/>
                </a:solidFill>
              </a:rPr>
              <a:t>1.2. PRÉPAREZ LA PROMOTION DU PROJET </a:t>
            </a:r>
            <a:endParaRPr lang="fr-FR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3309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Influenceurs </a:t>
            </a:r>
            <a:endParaRPr lang="fr-FR" sz="2000" dirty="0" smtClean="0"/>
          </a:p>
          <a:p>
            <a:pPr>
              <a:buFontTx/>
              <a:buChar char="-"/>
            </a:pPr>
            <a:r>
              <a:rPr lang="fr-FR" sz="2000" dirty="0" smtClean="0"/>
              <a:t>Presse </a:t>
            </a:r>
          </a:p>
          <a:p>
            <a:pPr>
              <a:buFontTx/>
              <a:buChar char="-"/>
            </a:pPr>
            <a:r>
              <a:rPr lang="fr-FR" sz="2000" dirty="0" smtClean="0"/>
              <a:t>Institutions, associations, entreprises en lien avec votre projet</a:t>
            </a:r>
          </a:p>
          <a:p>
            <a:pPr>
              <a:buFontTx/>
              <a:buChar char="-"/>
            </a:pPr>
            <a:r>
              <a:rPr lang="fr-FR" sz="2000" dirty="0"/>
              <a:t>Blogueurs, </a:t>
            </a:r>
            <a:r>
              <a:rPr lang="fr-FR" sz="2000" dirty="0" err="1"/>
              <a:t>instagrammers</a:t>
            </a:r>
            <a:r>
              <a:rPr lang="fr-FR" sz="2000" dirty="0"/>
              <a:t>, </a:t>
            </a:r>
            <a:r>
              <a:rPr lang="fr-FR" sz="2000" dirty="0" err="1" smtClean="0"/>
              <a:t>youtubers</a:t>
            </a:r>
            <a:endParaRPr lang="fr-FR" sz="2000" dirty="0" smtClean="0"/>
          </a:p>
          <a:p>
            <a:pPr>
              <a:buFontTx/>
              <a:buChar char="-"/>
            </a:pPr>
            <a:r>
              <a:rPr lang="fr-FR" sz="2000" dirty="0" smtClean="0"/>
              <a:t>Artistes  </a:t>
            </a:r>
            <a:endParaRPr lang="fr-FR" sz="2000" dirty="0"/>
          </a:p>
          <a:p>
            <a:pPr>
              <a:buFontTx/>
              <a:buChar char="-"/>
            </a:pPr>
            <a:endParaRPr lang="fr-FR" sz="2000" dirty="0" smtClean="0"/>
          </a:p>
          <a:p>
            <a:pPr>
              <a:buFontTx/>
              <a:buChar char="-"/>
            </a:pPr>
            <a:endParaRPr lang="fr-FR" sz="2000" dirty="0" smtClean="0"/>
          </a:p>
          <a:p>
            <a:pPr>
              <a:buFontTx/>
              <a:buChar char="-"/>
            </a:pPr>
            <a:endParaRPr lang="fr-FR" sz="2000" dirty="0"/>
          </a:p>
          <a:p>
            <a:pPr>
              <a:buFontTx/>
              <a:buChar char="-"/>
            </a:pPr>
            <a:endParaRPr lang="fr-FR" sz="2000" dirty="0" smtClean="0"/>
          </a:p>
          <a:p>
            <a:pPr>
              <a:buFontTx/>
              <a:buChar char="-"/>
            </a:pPr>
            <a:endParaRPr lang="fr-FR" sz="2000" dirty="0"/>
          </a:p>
          <a:p>
            <a:pPr>
              <a:buFontTx/>
              <a:buChar char="-"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sz="2000" i="1" dirty="0" smtClean="0">
                <a:sym typeface="Wingdings" panose="05000000000000000000" pitchFamily="2" charset="2"/>
              </a:rPr>
              <a:t>Activité: faites une liste des influenceurs que vous pourriez contacter </a:t>
            </a:r>
            <a:endParaRPr lang="fr-FR" sz="2000" i="1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74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Jour 3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86294977"/>
              </p:ext>
            </p:extLst>
          </p:nvPr>
        </p:nvGraphicFramePr>
        <p:xfrm>
          <a:off x="467544" y="1700809"/>
          <a:ext cx="8230815" cy="453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16"/>
                <a:gridCol w="7401799"/>
              </a:tblGrid>
              <a:tr h="53909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Gill Sans MT" panose="020B0502020104020203" pitchFamily="34" charset="0"/>
                        </a:rPr>
                        <a:t>Jour</a:t>
                      </a:r>
                      <a:endParaRPr lang="fr-FR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Gill Sans MT" panose="020B0502020104020203" pitchFamily="34" charset="0"/>
                        </a:rPr>
                        <a:t>Activités</a:t>
                      </a:r>
                      <a:endParaRPr lang="fr-FR" sz="24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</a:tr>
              <a:tr h="760107">
                <a:tc rowSpan="2">
                  <a:txBody>
                    <a:bodyPr/>
                    <a:lstStyle/>
                    <a:p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1. PREPAREZ VOTRE CAMPAGNE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463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    1.1.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PRESENTATION DE VOTRE PROJET</a:t>
                      </a:r>
                      <a:endParaRPr kumimoji="0" lang="fr-FR" sz="1800" b="1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25959">
                <a:tc rowSpan="2">
                  <a:txBody>
                    <a:bodyPr/>
                    <a:lstStyle/>
                    <a:p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2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    1.2. 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VOTRE COMMUNAUTE</a:t>
                      </a:r>
                      <a:endParaRPr kumimoji="0" lang="fr-FR" sz="1800" b="1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1710">
                <a:tc vMerge="1">
                  <a:txBody>
                    <a:bodyPr/>
                    <a:lstStyle/>
                    <a:p>
                      <a:endParaRPr lang="fr-FR" sz="1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    1.3. PROMOTION DE 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VOTRE PROJET</a:t>
                      </a:r>
                      <a:endParaRPr kumimoji="0" lang="fr-FR" sz="1800" b="1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909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3</a:t>
                      </a:r>
                    </a:p>
                    <a:p>
                      <a:endParaRPr lang="fr-FR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fr-FR" sz="1800" b="1" kern="1200" baseline="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ANIMEZ VOTRE CAMPAGNE 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</a:tr>
              <a:tr h="535402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fr-FR" sz="1800" b="1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3. CLÔTUREZ LA CAMPAGNE </a:t>
                      </a:r>
                      <a:endParaRPr lang="fr-FR" sz="1800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</a:tr>
              <a:tr h="539094">
                <a:tc vMerge="1">
                  <a:txBody>
                    <a:bodyPr/>
                    <a:lstStyle/>
                    <a:p>
                      <a:endParaRPr lang="fr-FR" sz="1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dirty="0" smtClean="0">
                          <a:latin typeface="Gill Sans MT" panose="020B0502020104020203" pitchFamily="34" charset="0"/>
                        </a:rPr>
                        <a:t>4.</a:t>
                      </a:r>
                      <a:r>
                        <a:rPr lang="fr-FR" sz="1800" b="1" baseline="0" dirty="0" smtClean="0">
                          <a:latin typeface="Gill Sans MT" panose="020B0502020104020203" pitchFamily="34" charset="0"/>
                        </a:rPr>
                        <a:t> LES 7 PRINCIPES DE BASE</a:t>
                      </a:r>
                      <a:endParaRPr lang="fr-FR" sz="1800" b="1" dirty="0">
                        <a:latin typeface="Gill Sans MT" panose="020B0502020104020203" pitchFamily="34" charset="0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1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528" y="1844824"/>
            <a:ext cx="8496944" cy="2808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2. ANIMEZ VOTRE CAMPAGNE 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fr-FR" sz="2000" i="1" dirty="0" smtClean="0"/>
          </a:p>
          <a:p>
            <a:pPr>
              <a:buNone/>
            </a:pPr>
            <a:r>
              <a:rPr lang="fr-FR" sz="2000" i="1" dirty="0" smtClean="0"/>
              <a:t>Sélectionner toutes les réponses pertinentes : Une fois 50 % de collecte atteint, comment faire connaître ma campagne au plus grand nombre ? (plusieurs réponses possibles !)</a:t>
            </a:r>
            <a:endParaRPr lang="fr-FR" sz="2000" dirty="0" smtClean="0"/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Il n'est pas important de diffuser ma campagne à des gens que je ne connais pas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En incitant mes contacts et mes donateurs à partager ma campagne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En partageant sur les réseaux sociaux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En partageant ma campagne sur mon blog ou mon site internet</a:t>
            </a:r>
          </a:p>
          <a:p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484784"/>
            <a:ext cx="8496944" cy="2520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2. ANIMEZ VOTRE CAMPAGNE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sz="2000" i="1" dirty="0" smtClean="0"/>
              <a:t>Sélectionner toutes les réponses pertinentes : Une fois 50 % de collecte atteint, comment faire connaître ma campagne au plus grand nombre ? (plusieurs réponses possibles !)</a:t>
            </a:r>
            <a:endParaRPr lang="fr-FR" sz="2000" dirty="0" smtClean="0"/>
          </a:p>
          <a:p>
            <a:pPr>
              <a:buFont typeface="Wingdings" pitchFamily="2" charset="2"/>
              <a:buChar char="¨"/>
            </a:pPr>
            <a:r>
              <a:rPr lang="fr-FR" sz="2000" dirty="0" smtClean="0"/>
              <a:t>Il </a:t>
            </a:r>
            <a:r>
              <a:rPr lang="fr-FR" sz="2100" dirty="0"/>
              <a:t>n'est pas important de diffuser ma campagne à des gens que je ne connais pas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 </a:t>
            </a:r>
            <a:r>
              <a:rPr lang="fr-FR" sz="2000" dirty="0" smtClean="0"/>
              <a:t>En incitant mes contacts et mes donateurs à partager ma campagne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 </a:t>
            </a:r>
            <a:r>
              <a:rPr lang="fr-FR" sz="2000" dirty="0" smtClean="0"/>
              <a:t>En partageant sur les réseaux sociaux</a:t>
            </a:r>
          </a:p>
          <a:p>
            <a:pPr marL="0" lvl="0" indent="0">
              <a:buNone/>
            </a:pPr>
            <a:r>
              <a:rPr lang="fr-FR" sz="2000" dirty="0">
                <a:solidFill>
                  <a:schemeClr val="accent1"/>
                </a:solidFill>
                <a:sym typeface="Wingdings"/>
              </a:rPr>
              <a:t> </a:t>
            </a:r>
            <a:r>
              <a:rPr lang="fr-FR" sz="2000" dirty="0" smtClean="0"/>
              <a:t>En partageant ma campagne sur mon blog ou mon site internet</a:t>
            </a:r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b="1" dirty="0" smtClean="0"/>
          </a:p>
          <a:p>
            <a:pPr lvl="0">
              <a:buFont typeface="Wingdings"/>
              <a:buChar char="à"/>
            </a:pPr>
            <a:r>
              <a:rPr lang="fr-FR" sz="2000" dirty="0" smtClean="0"/>
              <a:t>OSEZ vous adresser à tous vos contacts : pour contribuer &amp; partager !</a:t>
            </a:r>
          </a:p>
          <a:p>
            <a:pPr lvl="0">
              <a:buFont typeface="Wingdings"/>
              <a:buChar char="à"/>
            </a:pPr>
            <a:r>
              <a:rPr lang="fr-FR" sz="2000" dirty="0" smtClean="0"/>
              <a:t>Alimentez et synchronisez les outils de communication </a:t>
            </a:r>
          </a:p>
          <a:p>
            <a:pPr>
              <a:buNone/>
            </a:pPr>
            <a:r>
              <a:rPr lang="fr-FR" sz="2000" dirty="0" smtClean="0"/>
              <a:t>(page plateforme, réseaux sociaux, mailing, influenceurs, communication directe)</a:t>
            </a:r>
          </a:p>
          <a:p>
            <a:pPr marL="0" lvl="0" indent="0">
              <a:buNone/>
            </a:pPr>
            <a:endParaRPr lang="fr-FR" sz="2000" dirty="0" smtClean="0"/>
          </a:p>
          <a:p>
            <a:pPr>
              <a:buNone/>
            </a:pPr>
            <a:r>
              <a:rPr lang="fr-FR" sz="1500" b="1" dirty="0" smtClean="0"/>
              <a:t>/!\N’oubliez jamais de diffuser le lien de votre page plateforme via les outils choisis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2</a:t>
            </a:r>
            <a:r>
              <a:rPr lang="fr-FR" sz="2000" b="1" dirty="0" smtClean="0">
                <a:solidFill>
                  <a:schemeClr val="accent1"/>
                </a:solidFill>
              </a:rPr>
              <a:t>. ANIMEZ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/>
          </a:bodyPr>
          <a:lstStyle/>
          <a:p>
            <a:pPr lvl="0">
              <a:buFontTx/>
              <a:buChar char="-"/>
            </a:pPr>
            <a:r>
              <a:rPr lang="fr-FR" sz="2000" dirty="0" smtClean="0">
                <a:solidFill>
                  <a:schemeClr val="accent1"/>
                </a:solidFill>
              </a:rPr>
              <a:t>Réseaux sociaux</a:t>
            </a:r>
          </a:p>
          <a:p>
            <a:pPr lvl="0">
              <a:buFontTx/>
              <a:buChar char="-"/>
            </a:pPr>
            <a:r>
              <a:rPr lang="fr-FR" sz="2000" dirty="0" smtClean="0"/>
              <a:t>Mailing</a:t>
            </a:r>
          </a:p>
          <a:p>
            <a:pPr lvl="0">
              <a:buFontTx/>
              <a:buChar char="-"/>
            </a:pPr>
            <a:r>
              <a:rPr lang="fr-FR" sz="2000" dirty="0" smtClean="0"/>
              <a:t>Influenceurs</a:t>
            </a:r>
          </a:p>
          <a:p>
            <a:pPr lvl="0">
              <a:buFontTx/>
              <a:buChar char="-"/>
            </a:pPr>
            <a:r>
              <a:rPr lang="fr-FR" sz="2000" dirty="0" smtClean="0"/>
              <a:t>Communication directe</a:t>
            </a:r>
          </a:p>
          <a:p>
            <a:pPr marL="0" lvl="0" indent="0"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2. ANIMEZ VOTRE CAMPAGNE </a:t>
            </a:r>
            <a:endParaRPr lang="fr-FR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sz="2000" b="1" dirty="0"/>
              <a:t>Réseaux sociaux</a:t>
            </a:r>
          </a:p>
          <a:p>
            <a:pPr lvl="0">
              <a:buFont typeface="Wingdings"/>
              <a:buChar char="à"/>
            </a:pPr>
            <a:r>
              <a:rPr lang="fr-FR" sz="2000" dirty="0" smtClean="0">
                <a:sym typeface="Wingdings" pitchFamily="2" charset="2"/>
              </a:rPr>
              <a:t>Alimentez avant et pendant (pas trop non plus) : tous les 2 jours</a:t>
            </a:r>
          </a:p>
          <a:p>
            <a:pPr lvl="0">
              <a:buFont typeface="Wingdings"/>
              <a:buChar char="à"/>
            </a:pPr>
            <a:r>
              <a:rPr lang="fr-FR" sz="2000" dirty="0" smtClean="0"/>
              <a:t>Allez chercher les visites sur votre page (sur des pages FB, groupes FB)</a:t>
            </a:r>
          </a:p>
          <a:p>
            <a:pPr lvl="0">
              <a:buFont typeface="Wingdings"/>
              <a:buChar char="à"/>
            </a:pPr>
            <a:r>
              <a:rPr lang="fr-FR" sz="2000" dirty="0" smtClean="0"/>
              <a:t>Créez de l’</a:t>
            </a:r>
            <a:r>
              <a:rPr lang="fr-FR" sz="2000" dirty="0" err="1" smtClean="0"/>
              <a:t>interraction</a:t>
            </a:r>
            <a:r>
              <a:rPr lang="fr-FR" sz="2000" dirty="0" smtClean="0"/>
              <a:t>, des liens forts </a:t>
            </a:r>
          </a:p>
          <a:p>
            <a:endParaRPr lang="fr-FR" sz="2000" dirty="0"/>
          </a:p>
        </p:txBody>
      </p:sp>
      <p:pic>
        <p:nvPicPr>
          <p:cNvPr id="4" name="Image 4" descr="imag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3140968"/>
            <a:ext cx="5184576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97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CHOISISSEZ VOTRE PLATEFORME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Quel type de </a:t>
            </a:r>
            <a:r>
              <a:rPr lang="fr-FR" sz="2000" i="1" dirty="0" err="1"/>
              <a:t>crowdfunding</a:t>
            </a:r>
            <a:r>
              <a:rPr lang="fr-FR" sz="2000" dirty="0"/>
              <a:t> ? </a:t>
            </a:r>
            <a:endParaRPr lang="fr-FR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3</a:t>
            </a:r>
            <a:r>
              <a:rPr lang="fr-FR" sz="2000" dirty="0" smtClean="0"/>
              <a:t> </a:t>
            </a:r>
            <a:r>
              <a:rPr lang="fr-FR" sz="2000" dirty="0"/>
              <a:t>critères : </a:t>
            </a:r>
            <a:r>
              <a:rPr lang="fr-FR" sz="2000" dirty="0" smtClean="0"/>
              <a:t>réputation, financier, domaine d’activité</a:t>
            </a:r>
            <a:endParaRPr lang="fr-FR" sz="2000" dirty="0"/>
          </a:p>
          <a:p>
            <a:pPr>
              <a:buNone/>
            </a:pPr>
            <a:endParaRPr lang="fr-FR" sz="2000" b="1" dirty="0" smtClean="0">
              <a:solidFill>
                <a:schemeClr val="dk1"/>
              </a:solidFill>
            </a:endParaRPr>
          </a:p>
          <a:p>
            <a:pPr>
              <a:buNone/>
            </a:pPr>
            <a:endParaRPr lang="fr-FR" sz="2000" b="1" dirty="0">
              <a:solidFill>
                <a:schemeClr val="dk1"/>
              </a:solidFill>
            </a:endParaRPr>
          </a:p>
          <a:p>
            <a:pPr>
              <a:buNone/>
            </a:pPr>
            <a:endParaRPr lang="fr-FR" sz="2000" b="1" dirty="0" smtClean="0">
              <a:solidFill>
                <a:schemeClr val="dk1"/>
              </a:solidFill>
            </a:endParaRPr>
          </a:p>
          <a:p>
            <a:pPr>
              <a:buNone/>
            </a:pPr>
            <a:r>
              <a:rPr lang="fr-FR" sz="2000" b="1" dirty="0" smtClean="0">
                <a:solidFill>
                  <a:schemeClr val="dk1"/>
                </a:solidFill>
              </a:rPr>
              <a:t>INSPIREZ-VOUS</a:t>
            </a:r>
            <a:endParaRPr lang="fr-FR" sz="2000" dirty="0" smtClean="0"/>
          </a:p>
          <a:p>
            <a:pPr>
              <a:buFont typeface="Arial" pitchFamily="34" charset="0"/>
              <a:buChar char="•"/>
            </a:pPr>
            <a:r>
              <a:rPr lang="fr-FR" sz="2000" dirty="0" smtClean="0"/>
              <a:t>Qu’est-ce qui fait qu’un projet a été entièrement financé ? 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/>
              <a:t>Ou au contraire n’a pas été entièrement financé ?</a:t>
            </a:r>
          </a:p>
          <a:p>
            <a:pPr>
              <a:buNone/>
            </a:pPr>
            <a:endParaRPr lang="fr-FR" sz="2000" dirty="0" smtClean="0"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fr-FR" sz="2000" dirty="0">
                <a:sym typeface="Wingdings" pitchFamily="2" charset="2"/>
              </a:rPr>
              <a:t>I</a:t>
            </a:r>
            <a:r>
              <a:rPr lang="fr-FR" sz="2000" dirty="0" smtClean="0">
                <a:sym typeface="Wingdings" pitchFamily="2" charset="2"/>
              </a:rPr>
              <a:t>nspirez-vous, mais aussi innovez ! </a:t>
            </a:r>
          </a:p>
          <a:p>
            <a:pPr>
              <a:buFont typeface="Wingdings"/>
              <a:buChar char="à"/>
            </a:pPr>
            <a:endParaRPr lang="fr-FR" sz="2000" dirty="0">
              <a:sym typeface="Wingdings" pitchFamily="2" charset="2"/>
            </a:endParaRPr>
          </a:p>
          <a:p>
            <a:pPr marL="0" indent="0">
              <a:buNone/>
            </a:pPr>
            <a:endParaRPr lang="fr-FR" sz="2000" dirty="0" smtClean="0">
              <a:sym typeface="Wingdings" pitchFamily="2" charset="2"/>
            </a:endParaRPr>
          </a:p>
          <a:p>
            <a:pPr>
              <a:buNone/>
            </a:pPr>
            <a:endParaRPr lang="fr-FR" sz="2000" dirty="0" smtClean="0">
              <a:sym typeface="Wingdings" pitchFamily="2" charset="2"/>
            </a:endParaRP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2</a:t>
            </a:r>
            <a:r>
              <a:rPr lang="fr-FR" sz="2000" b="1" dirty="0" smtClean="0">
                <a:solidFill>
                  <a:schemeClr val="accent1"/>
                </a:solidFill>
              </a:rPr>
              <a:t>. ANIMEZ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/>
          </a:bodyPr>
          <a:lstStyle/>
          <a:p>
            <a:pPr lvl="0">
              <a:buFontTx/>
              <a:buChar char="-"/>
            </a:pPr>
            <a:r>
              <a:rPr lang="fr-FR" sz="2000" dirty="0" smtClean="0"/>
              <a:t>Réseaux sociaux</a:t>
            </a:r>
          </a:p>
          <a:p>
            <a:pPr lvl="0">
              <a:buFontTx/>
              <a:buChar char="-"/>
            </a:pPr>
            <a:r>
              <a:rPr lang="fr-FR" sz="2000" dirty="0" smtClean="0">
                <a:solidFill>
                  <a:schemeClr val="accent1"/>
                </a:solidFill>
              </a:rPr>
              <a:t>Mailing</a:t>
            </a:r>
          </a:p>
          <a:p>
            <a:pPr lvl="0">
              <a:buFontTx/>
              <a:buChar char="-"/>
            </a:pPr>
            <a:r>
              <a:rPr lang="fr-FR" sz="2000" dirty="0" smtClean="0"/>
              <a:t>Influenceurs</a:t>
            </a:r>
          </a:p>
          <a:p>
            <a:pPr lvl="0">
              <a:buFontTx/>
              <a:buChar char="-"/>
            </a:pPr>
            <a:r>
              <a:rPr lang="fr-FR" sz="2000" dirty="0" smtClean="0"/>
              <a:t>Communication directe</a:t>
            </a:r>
          </a:p>
          <a:p>
            <a:pPr marL="0" lvl="0" indent="0"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2. ANIMEZ VOTRE CAMPAGNE</a:t>
            </a:r>
            <a:endParaRPr lang="fr-FR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fr-FR" sz="2000" b="1" dirty="0"/>
              <a:t>Mailing</a:t>
            </a:r>
          </a:p>
          <a:p>
            <a:pPr lvl="0">
              <a:buFontTx/>
              <a:buChar char="-"/>
            </a:pPr>
            <a:r>
              <a:rPr lang="fr-FR" sz="2000" dirty="0" smtClean="0">
                <a:sym typeface="Wingdings" pitchFamily="2" charset="2"/>
              </a:rPr>
              <a:t>2 semaines avant</a:t>
            </a:r>
          </a:p>
          <a:p>
            <a:pPr lvl="0">
              <a:buFontTx/>
              <a:buChar char="-"/>
            </a:pPr>
            <a:r>
              <a:rPr lang="fr-FR" sz="2000" dirty="0">
                <a:sym typeface="Wingdings" pitchFamily="2" charset="2"/>
              </a:rPr>
              <a:t>l</a:t>
            </a:r>
            <a:r>
              <a:rPr lang="fr-FR" sz="2000" dirty="0" smtClean="0">
                <a:sym typeface="Wingdings" pitchFamily="2" charset="2"/>
              </a:rPr>
              <a:t>e jour de lancement</a:t>
            </a:r>
          </a:p>
          <a:p>
            <a:pPr lvl="0">
              <a:buFontTx/>
              <a:buChar char="-"/>
            </a:pPr>
            <a:r>
              <a:rPr lang="fr-FR" sz="2000" dirty="0" smtClean="0">
                <a:sym typeface="Wingdings" pitchFamily="2" charset="2"/>
              </a:rPr>
              <a:t>et pendant (pas trop non plus): 1/semaine et plus à la fin</a:t>
            </a:r>
          </a:p>
          <a:p>
            <a:pPr marL="0" lvl="0" indent="0">
              <a:buNone/>
            </a:pPr>
            <a:r>
              <a:rPr lang="fr-FR" sz="2000" dirty="0" smtClean="0">
                <a:sym typeface="Wingdings" pitchFamily="2" charset="2"/>
              </a:rPr>
              <a:t>*Relancer en demandant de soutenir et de partager</a:t>
            </a:r>
          </a:p>
          <a:p>
            <a:pPr marL="0" lvl="0" indent="0">
              <a:buNone/>
            </a:pPr>
            <a:r>
              <a:rPr lang="fr-FR" sz="2000" dirty="0" smtClean="0">
                <a:sym typeface="Wingdings" pitchFamily="2" charset="2"/>
              </a:rPr>
              <a:t>*Remercier les contributeurs (de leur financement ou de leur partage)</a:t>
            </a:r>
          </a:p>
          <a:p>
            <a:pPr marL="0" lvl="0" indent="0">
              <a:buNone/>
            </a:pPr>
            <a:r>
              <a:rPr lang="fr-FR" sz="2000" dirty="0" smtClean="0">
                <a:sym typeface="Wingdings" pitchFamily="2" charset="2"/>
              </a:rPr>
              <a:t>*Tenir informer de l’avancée de la campagne (seuils atteints, décomptes, actualité du projet)</a:t>
            </a:r>
            <a:endParaRPr lang="fr-FR" sz="2000" dirty="0">
              <a:sym typeface="Wingdings" pitchFamily="2" charset="2"/>
            </a:endParaRPr>
          </a:p>
          <a:p>
            <a:pPr lvl="0">
              <a:buNone/>
            </a:pPr>
            <a:endParaRPr lang="fr-FR" sz="2000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7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779912" y="4066964"/>
            <a:ext cx="5364088" cy="2093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 smtClean="0"/>
              <a:t>Exemple de mail de relance</a:t>
            </a:r>
          </a:p>
          <a:p>
            <a:pPr>
              <a:buFontTx/>
              <a:buChar char="-"/>
            </a:pPr>
            <a:r>
              <a:rPr lang="fr-FR" sz="1600" dirty="0" smtClean="0"/>
              <a:t>Liens vers la campagne</a:t>
            </a:r>
          </a:p>
          <a:p>
            <a:pPr>
              <a:buFontTx/>
              <a:buChar char="-"/>
            </a:pPr>
            <a:r>
              <a:rPr lang="fr-FR" sz="1600" dirty="0" smtClean="0"/>
              <a:t>Actualité sur la campagne : seuil, media</a:t>
            </a:r>
          </a:p>
          <a:p>
            <a:pPr>
              <a:buFontTx/>
              <a:buChar char="-"/>
            </a:pPr>
            <a:r>
              <a:rPr lang="fr-FR" sz="1600" dirty="0" smtClean="0"/>
              <a:t>Image </a:t>
            </a:r>
          </a:p>
          <a:p>
            <a:pPr>
              <a:buFontTx/>
              <a:buChar char="-"/>
            </a:pPr>
            <a:r>
              <a:rPr lang="fr-FR" sz="1600" dirty="0" smtClean="0"/>
              <a:t>Demande de partage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52" y="67873"/>
            <a:ext cx="3334144" cy="6001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051" y="70949"/>
            <a:ext cx="5758949" cy="37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23928" y="3429000"/>
            <a:ext cx="4881744" cy="19442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1600" dirty="0" smtClean="0"/>
              <a:t>Exemple de mail de seuil</a:t>
            </a:r>
          </a:p>
          <a:p>
            <a:pPr>
              <a:buFontTx/>
              <a:buChar char="-"/>
            </a:pPr>
            <a:r>
              <a:rPr lang="fr-FR" sz="1600" dirty="0" smtClean="0"/>
              <a:t>Remerciez</a:t>
            </a:r>
          </a:p>
          <a:p>
            <a:pPr>
              <a:buFontTx/>
              <a:buChar char="-"/>
            </a:pPr>
            <a:r>
              <a:rPr lang="fr-FR" sz="1600" dirty="0" smtClean="0"/>
              <a:t>Décomptez</a:t>
            </a:r>
          </a:p>
          <a:p>
            <a:pPr>
              <a:buFontTx/>
              <a:buChar char="-"/>
            </a:pPr>
            <a:r>
              <a:rPr lang="fr-FR" sz="1600" dirty="0" smtClean="0"/>
              <a:t>Demandez de partager</a:t>
            </a:r>
          </a:p>
          <a:p>
            <a:pPr>
              <a:buFontTx/>
              <a:buChar char="-"/>
            </a:pPr>
            <a:r>
              <a:rPr lang="fr-FR" sz="1600" dirty="0"/>
              <a:t>I</a:t>
            </a:r>
            <a:r>
              <a:rPr lang="fr-FR" sz="1600" dirty="0" smtClean="0"/>
              <a:t>magez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52" y="213742"/>
            <a:ext cx="3334144" cy="5433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7093" y="404664"/>
            <a:ext cx="55530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5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5301208"/>
            <a:ext cx="8503920" cy="1152128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endParaRPr lang="fr-FR" sz="1600" dirty="0" smtClean="0"/>
          </a:p>
          <a:p>
            <a:pPr>
              <a:buFontTx/>
              <a:buChar char="-"/>
            </a:pPr>
            <a:r>
              <a:rPr lang="fr-FR" sz="1600" dirty="0" smtClean="0"/>
              <a:t>Citez les contreparties </a:t>
            </a:r>
          </a:p>
          <a:p>
            <a:pPr>
              <a:buFontTx/>
              <a:buChar char="-"/>
            </a:pPr>
            <a:r>
              <a:rPr lang="fr-FR" sz="1600" dirty="0" smtClean="0"/>
              <a:t>Mettez en valeur les soutiens</a:t>
            </a:r>
          </a:p>
          <a:p>
            <a:pPr>
              <a:buFontTx/>
              <a:buChar char="-"/>
            </a:pPr>
            <a:r>
              <a:rPr lang="fr-FR" sz="1600" dirty="0" smtClean="0"/>
              <a:t>N’oubliez pas les liens pour soutenir la campagne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3031" y="0"/>
            <a:ext cx="6691572" cy="5589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714625"/>
            <a:ext cx="2421620" cy="1547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57400" cy="2714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922" y="4280231"/>
            <a:ext cx="2315485" cy="964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248" y="4045418"/>
            <a:ext cx="2387378" cy="28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2</a:t>
            </a:r>
            <a:r>
              <a:rPr lang="fr-FR" sz="2000" b="1" dirty="0" smtClean="0">
                <a:solidFill>
                  <a:schemeClr val="accent1"/>
                </a:solidFill>
              </a:rPr>
              <a:t>. ANIMEZ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/>
          </a:bodyPr>
          <a:lstStyle/>
          <a:p>
            <a:pPr lvl="0">
              <a:buFontTx/>
              <a:buChar char="-"/>
            </a:pPr>
            <a:r>
              <a:rPr lang="fr-FR" sz="2000" dirty="0" smtClean="0"/>
              <a:t>Réseaux sociaux</a:t>
            </a:r>
          </a:p>
          <a:p>
            <a:pPr lvl="0">
              <a:buFontTx/>
              <a:buChar char="-"/>
            </a:pPr>
            <a:r>
              <a:rPr lang="fr-FR" sz="2000" dirty="0" smtClean="0"/>
              <a:t>Mailing</a:t>
            </a:r>
          </a:p>
          <a:p>
            <a:pPr lvl="0">
              <a:buFontTx/>
              <a:buChar char="-"/>
            </a:pPr>
            <a:r>
              <a:rPr lang="fr-FR" sz="2000" dirty="0" smtClean="0">
                <a:solidFill>
                  <a:schemeClr val="accent1"/>
                </a:solidFill>
              </a:rPr>
              <a:t>Influenceurs</a:t>
            </a:r>
          </a:p>
          <a:p>
            <a:pPr lvl="0">
              <a:buFontTx/>
              <a:buChar char="-"/>
            </a:pPr>
            <a:r>
              <a:rPr lang="fr-FR" sz="2000" dirty="0" smtClean="0">
                <a:solidFill>
                  <a:schemeClr val="accent1"/>
                </a:solidFill>
              </a:rPr>
              <a:t>Communication directe</a:t>
            </a:r>
          </a:p>
          <a:p>
            <a:pPr marL="0" lvl="0" indent="0"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7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2. ANIMEZ VOTRE CAMPAGNE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sz="2000" b="1" dirty="0" smtClean="0"/>
              <a:t>Les influenceurs </a:t>
            </a:r>
          </a:p>
          <a:p>
            <a:pPr>
              <a:buNone/>
            </a:pPr>
            <a:r>
              <a:rPr lang="fr-FR" sz="2000" dirty="0" smtClean="0"/>
              <a:t>Les recontacter lorsque la collecte est bien avancée : le succès amène le succès !</a:t>
            </a:r>
          </a:p>
          <a:p>
            <a:pPr>
              <a:buNone/>
            </a:pPr>
            <a:endParaRPr lang="fr-FR" sz="2000" b="1" dirty="0" smtClean="0"/>
          </a:p>
          <a:p>
            <a:pPr>
              <a:buNone/>
            </a:pPr>
            <a:endParaRPr lang="fr-FR" sz="2000" b="1" dirty="0"/>
          </a:p>
          <a:p>
            <a:pPr>
              <a:buNone/>
            </a:pPr>
            <a:endParaRPr lang="fr-FR" sz="2000" b="1" dirty="0" smtClean="0"/>
          </a:p>
          <a:p>
            <a:r>
              <a:rPr lang="fr-FR" sz="2000" b="1" dirty="0" smtClean="0"/>
              <a:t>La communication directe</a:t>
            </a:r>
          </a:p>
          <a:p>
            <a:pPr>
              <a:buNone/>
            </a:pPr>
            <a:r>
              <a:rPr lang="fr-FR" sz="2000" dirty="0" smtClean="0"/>
              <a:t>Lancez vos évènements, flyers et autre communication préparés avant la</a:t>
            </a:r>
          </a:p>
          <a:p>
            <a:pPr>
              <a:buNone/>
            </a:pPr>
            <a:r>
              <a:rPr lang="fr-FR" sz="2000" dirty="0" smtClean="0"/>
              <a:t>campagne</a:t>
            </a:r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556792"/>
            <a:ext cx="8496944" cy="2088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3. CLÔTUREZ LA CAMPAGNE 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ln>
            <a:noFill/>
          </a:ln>
        </p:spPr>
        <p:txBody>
          <a:bodyPr/>
          <a:lstStyle/>
          <a:p>
            <a:pPr>
              <a:buNone/>
            </a:pPr>
            <a:r>
              <a:rPr lang="fr-FR" sz="2000" i="1" dirty="0" smtClean="0"/>
              <a:t>Que faites-vous une fois la campagne terminée ?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Objectif atteint ou non, je remercie mes donateurs et les informe de l'utilisation des fonds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Cette campagne était un réel succès. Je remercie mes donateurs et en lance une nouvelle.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Je vérifie le versement de la plateforme et concrétise mes projets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556792"/>
            <a:ext cx="8496944" cy="2088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b="1" dirty="0" smtClean="0">
                <a:solidFill>
                  <a:schemeClr val="dk1"/>
                </a:solidFill>
              </a:rPr>
              <a:t>3. CLÔTUREZ LA CAMPAGNE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fr-FR" sz="2000" i="1" dirty="0" smtClean="0"/>
              <a:t>Que faites-vous une fois la campagne terminée ?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 </a:t>
            </a:r>
            <a:r>
              <a:rPr lang="fr-FR" sz="2000" dirty="0" smtClean="0"/>
              <a:t>Objectif atteint ou non, je remercie mes donateurs et les informe de l'utilisation des fonds</a:t>
            </a:r>
          </a:p>
          <a:p>
            <a:pPr lvl="0">
              <a:buNone/>
            </a:pPr>
            <a:r>
              <a:rPr lang="fr-FR" sz="2000" dirty="0" smtClean="0">
                <a:solidFill>
                  <a:schemeClr val="accent1"/>
                </a:solidFill>
                <a:sym typeface="Wingdings"/>
              </a:rPr>
              <a:t> </a:t>
            </a:r>
            <a:r>
              <a:rPr lang="fr-FR" sz="2000" dirty="0" smtClean="0"/>
              <a:t>Cette campagne était un réel succès. Je remercie mes donateurs et en lance une nouvelle.</a:t>
            </a:r>
          </a:p>
          <a:p>
            <a:pPr lvl="0">
              <a:buFont typeface="Wingdings" pitchFamily="2" charset="2"/>
              <a:buChar char="¨"/>
            </a:pPr>
            <a:r>
              <a:rPr lang="fr-FR" sz="2000" dirty="0" smtClean="0"/>
              <a:t>Je vérifie le versement de la plateforme et concrétise mes projets</a:t>
            </a:r>
          </a:p>
          <a:p>
            <a:pPr lvl="0">
              <a:buFont typeface="Wingdings" pitchFamily="2" charset="2"/>
              <a:buChar char="¨"/>
            </a:pPr>
            <a:endParaRPr lang="fr-FR" sz="2000" dirty="0" smtClean="0"/>
          </a:p>
          <a:p>
            <a:pPr lvl="0"/>
            <a:r>
              <a:rPr lang="fr-FR" sz="2000" dirty="0" smtClean="0"/>
              <a:t>Envoyez les contreparties</a:t>
            </a:r>
          </a:p>
          <a:p>
            <a:pPr lvl="0"/>
            <a:r>
              <a:rPr lang="fr-FR" sz="2000" dirty="0" smtClean="0"/>
              <a:t>Remerciez à la fin de la campagne </a:t>
            </a:r>
          </a:p>
          <a:p>
            <a:pPr lvl="0"/>
            <a:r>
              <a:rPr lang="fr-FR" sz="2000" b="1" dirty="0" smtClean="0"/>
              <a:t>Tenez au courant des avancées </a:t>
            </a:r>
          </a:p>
          <a:p>
            <a:pPr lvl="0"/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b="1" dirty="0" smtClean="0"/>
              <a:t>LES 7 PRINCIPES DE BASE D’UNE CAMPAGNE DE CROWDFUNDING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fr-FR" sz="2000" dirty="0" smtClean="0"/>
              <a:t>Le </a:t>
            </a:r>
            <a:r>
              <a:rPr lang="fr-FR" sz="2000" b="1" dirty="0" err="1" smtClean="0"/>
              <a:t>storytelling</a:t>
            </a:r>
            <a:r>
              <a:rPr lang="fr-FR" sz="2000" dirty="0" smtClean="0"/>
              <a:t> </a:t>
            </a: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fr-FR" sz="2000" dirty="0" smtClean="0"/>
              <a:t>Portez une attention particulière aux </a:t>
            </a:r>
            <a:r>
              <a:rPr lang="fr-FR" sz="2000" b="1" dirty="0" smtClean="0"/>
              <a:t>visuels</a:t>
            </a:r>
            <a:r>
              <a:rPr lang="fr-FR" sz="2000" dirty="0" smtClean="0"/>
              <a:t> </a:t>
            </a: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fr-FR" sz="2000" dirty="0" smtClean="0"/>
              <a:t>Créez des </a:t>
            </a:r>
            <a:r>
              <a:rPr lang="fr-FR" sz="2000" b="1" dirty="0" smtClean="0"/>
              <a:t>récompenses attractives</a:t>
            </a:r>
            <a:r>
              <a:rPr lang="fr-FR" sz="2000" dirty="0" smtClean="0"/>
              <a:t> </a:t>
            </a: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fr-FR" sz="2000" dirty="0" smtClean="0"/>
              <a:t>Atteignez</a:t>
            </a:r>
            <a:r>
              <a:rPr lang="fr-FR" sz="2000" b="1" dirty="0" smtClean="0"/>
              <a:t> rapidement un taux de financement élevé</a:t>
            </a:r>
            <a:r>
              <a:rPr lang="fr-FR" sz="2000" dirty="0" smtClean="0"/>
              <a:t> </a:t>
            </a: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fr-FR" sz="2000" b="1" dirty="0" smtClean="0"/>
              <a:t>Impliquez-vous </a:t>
            </a:r>
            <a:r>
              <a:rPr lang="fr-FR" sz="2000" dirty="0" smtClean="0"/>
              <a:t> </a:t>
            </a: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fr-FR" sz="2000" b="1" dirty="0" smtClean="0"/>
              <a:t>Inspirez-vous </a:t>
            </a:r>
            <a:r>
              <a:rPr lang="fr-FR" sz="2000" dirty="0" smtClean="0"/>
              <a:t>de ce qui existe et innovez</a:t>
            </a: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fr-FR" sz="2000" dirty="0" smtClean="0"/>
              <a:t>Trouvez bien plus que du financement : votre </a:t>
            </a:r>
            <a:r>
              <a:rPr lang="fr-FR" sz="2000" b="1" dirty="0" smtClean="0"/>
              <a:t>premier public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1. PREPAREZ VOTRE CAMPAGNE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52778"/>
            <a:ext cx="8503920" cy="51423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fr-FR" sz="1800" b="1" dirty="0" smtClean="0"/>
              <a:t>1.1. LA PRÉSENTATION DU PROJET  </a:t>
            </a:r>
          </a:p>
          <a:p>
            <a:pPr lvl="0">
              <a:buFontTx/>
              <a:buChar char="-"/>
            </a:pPr>
            <a:r>
              <a:rPr lang="fr-FR" sz="1800" dirty="0" smtClean="0">
                <a:solidFill>
                  <a:schemeClr val="accent1"/>
                </a:solidFill>
              </a:rPr>
              <a:t>l'objectif financier</a:t>
            </a:r>
          </a:p>
          <a:p>
            <a:pPr lvl="0">
              <a:buFontTx/>
              <a:buChar char="-"/>
            </a:pPr>
            <a:r>
              <a:rPr lang="fr-FR" sz="1800" dirty="0" smtClean="0"/>
              <a:t>texte de présentation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titre phrase d’accroche du projet </a:t>
            </a:r>
          </a:p>
          <a:p>
            <a:pPr lvl="0">
              <a:buFontTx/>
              <a:buChar char="-"/>
            </a:pPr>
            <a:r>
              <a:rPr lang="fr-FR" sz="1800" dirty="0" smtClean="0"/>
              <a:t>vidéo  </a:t>
            </a:r>
          </a:p>
          <a:p>
            <a:pPr lvl="0">
              <a:buFontTx/>
              <a:buChar char="-"/>
            </a:pPr>
            <a:r>
              <a:rPr lang="fr-FR" sz="1800" dirty="0" smtClean="0"/>
              <a:t>images </a:t>
            </a:r>
          </a:p>
          <a:p>
            <a:pPr lvl="0">
              <a:buNone/>
            </a:pPr>
            <a:endParaRPr lang="fr-FR" sz="1800" dirty="0" smtClean="0"/>
          </a:p>
          <a:p>
            <a:pPr lvl="0">
              <a:buNone/>
            </a:pPr>
            <a:r>
              <a:rPr lang="fr-FR" sz="1800" b="1" dirty="0" smtClean="0"/>
              <a:t>1.2. </a:t>
            </a:r>
            <a:r>
              <a:rPr lang="fr-FR" sz="1800" b="1" dirty="0"/>
              <a:t>VOTRE </a:t>
            </a:r>
            <a:r>
              <a:rPr lang="fr-FR" sz="1800" b="1" dirty="0" smtClean="0"/>
              <a:t>COMMUNAUTÉ </a:t>
            </a:r>
            <a:endParaRPr lang="fr-FR" sz="1800" b="1" dirty="0"/>
          </a:p>
          <a:p>
            <a:pPr>
              <a:buFontTx/>
              <a:buChar char="-"/>
            </a:pPr>
            <a:r>
              <a:rPr lang="fr-FR" sz="1800" dirty="0"/>
              <a:t>l</a:t>
            </a:r>
            <a:r>
              <a:rPr lang="fr-FR" sz="1800" dirty="0" smtClean="0"/>
              <a:t>a composition de votre communauté</a:t>
            </a:r>
          </a:p>
          <a:p>
            <a:pPr>
              <a:buFontTx/>
              <a:buChar char="-"/>
            </a:pPr>
            <a:r>
              <a:rPr lang="fr-FR" sz="1800" dirty="0">
                <a:solidFill>
                  <a:schemeClr val="tx2"/>
                </a:solidFill>
              </a:rPr>
              <a:t>p</a:t>
            </a:r>
            <a:r>
              <a:rPr lang="fr-FR" sz="1800" dirty="0" smtClean="0">
                <a:solidFill>
                  <a:schemeClr val="tx2"/>
                </a:solidFill>
              </a:rPr>
              <a:t>réparez cette communauté</a:t>
            </a:r>
          </a:p>
          <a:p>
            <a:pPr>
              <a:buFontTx/>
              <a:buChar char="-"/>
            </a:pPr>
            <a:endParaRPr lang="fr-FR" sz="1800" dirty="0"/>
          </a:p>
          <a:p>
            <a:pPr>
              <a:buNone/>
            </a:pPr>
            <a:r>
              <a:rPr lang="fr-FR" sz="1800" b="1" dirty="0" smtClean="0"/>
              <a:t>1.3. LA PROMOTION DU PROJET</a:t>
            </a:r>
            <a:r>
              <a:rPr lang="fr-FR" sz="1800" b="1" dirty="0" smtClean="0">
                <a:solidFill>
                  <a:schemeClr val="accent1"/>
                </a:solidFill>
              </a:rPr>
              <a:t> </a:t>
            </a:r>
          </a:p>
          <a:p>
            <a:pPr>
              <a:buFontTx/>
              <a:buChar char="-"/>
            </a:pPr>
            <a:r>
              <a:rPr lang="fr-FR" sz="1800" dirty="0" smtClean="0"/>
              <a:t>proposez des contreparties efficaces</a:t>
            </a:r>
          </a:p>
          <a:p>
            <a:pPr>
              <a:buFontTx/>
              <a:buChar char="-"/>
            </a:pPr>
            <a:r>
              <a:rPr lang="fr-FR" sz="1800" dirty="0" smtClean="0"/>
              <a:t>choisissez vos outils de communication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 lvl="0"/>
            <a:endParaRPr lang="fr-FR" sz="2000" dirty="0" smtClean="0"/>
          </a:p>
          <a:p>
            <a:pPr lvl="0"/>
            <a:endParaRPr lang="fr-FR" sz="2000" dirty="0" smtClean="0"/>
          </a:p>
          <a:p>
            <a:pPr lvl="0">
              <a:buFontTx/>
              <a:buChar char="-"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 lvl="0"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endParaRPr lang="fr-FR" sz="2000" dirty="0"/>
          </a:p>
        </p:txBody>
      </p:sp>
      <p:pic>
        <p:nvPicPr>
          <p:cNvPr id="4" name="Image 3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484784"/>
            <a:ext cx="1656184" cy="1656184"/>
          </a:xfrm>
          <a:prstGeom prst="rect">
            <a:avLst/>
          </a:prstGeom>
        </p:spPr>
      </p:pic>
      <p:pic>
        <p:nvPicPr>
          <p:cNvPr id="5" name="Image 4" descr="trouver-loupe-recherche-zoom-icone-6756-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1484784"/>
            <a:ext cx="1617636" cy="16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0" indent="-457200" algn="ctr">
              <a:buNone/>
            </a:pPr>
            <a:endParaRPr lang="fr-FR" sz="2000" dirty="0" smtClean="0"/>
          </a:p>
          <a:p>
            <a:pPr marL="457200" lvl="0" indent="-457200" algn="ctr">
              <a:buNone/>
            </a:pPr>
            <a:endParaRPr lang="fr-FR" sz="2000" dirty="0" smtClean="0"/>
          </a:p>
          <a:p>
            <a:pPr marL="457200" lvl="0" indent="-457200" algn="ctr">
              <a:buNone/>
            </a:pPr>
            <a:endParaRPr lang="fr-FR" sz="2000" dirty="0" smtClean="0"/>
          </a:p>
          <a:p>
            <a:pPr marL="457200" lvl="0" indent="-457200" algn="ctr">
              <a:buNone/>
            </a:pPr>
            <a:endParaRPr lang="fr-FR" sz="2000" dirty="0" smtClean="0"/>
          </a:p>
          <a:p>
            <a:pPr marL="0" indent="0" algn="ctr">
              <a:lnSpc>
                <a:spcPct val="100000"/>
              </a:lnSpc>
              <a:buNone/>
            </a:pPr>
            <a:r>
              <a:rPr lang="fr-FR" sz="3600" b="1" spc="-10" dirty="0">
                <a:solidFill>
                  <a:schemeClr val="accent1"/>
                </a:solidFill>
                <a:cs typeface="Arial" pitchFamily="34" charset="0"/>
              </a:rPr>
              <a:t>MISAOTRA</a:t>
            </a:r>
            <a:r>
              <a:rPr lang="fr-FR" sz="3600" b="1" spc="-59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spc="-70" dirty="0">
                <a:solidFill>
                  <a:schemeClr val="accent1"/>
                </a:solidFill>
                <a:cs typeface="Arial" pitchFamily="34" charset="0"/>
              </a:rPr>
              <a:t>TOMPOKO</a:t>
            </a:r>
          </a:p>
          <a:p>
            <a:pPr algn="ctr">
              <a:lnSpc>
                <a:spcPct val="100000"/>
              </a:lnSpc>
            </a:pPr>
            <a:endParaRPr lang="fr-FR" sz="3200" b="1" spc="-70" dirty="0">
              <a:solidFill>
                <a:schemeClr val="accent1"/>
              </a:solidFill>
              <a:cs typeface="Arial" pitchFamily="34" charset="0"/>
            </a:endParaRPr>
          </a:p>
          <a:p>
            <a:pPr marL="0" indent="0" algn="ctr">
              <a:spcBef>
                <a:spcPts val="955"/>
              </a:spcBef>
              <a:buNone/>
            </a:pPr>
            <a:r>
              <a:rPr lang="fr-FR" sz="3200" b="1" spc="65" dirty="0">
                <a:solidFill>
                  <a:schemeClr val="accent1"/>
                </a:solidFill>
                <a:cs typeface="Arial" pitchFamily="34" charset="0"/>
              </a:rPr>
              <a:t>Merci </a:t>
            </a:r>
            <a:r>
              <a:rPr lang="fr-FR" sz="3200" b="1" spc="110" dirty="0">
                <a:solidFill>
                  <a:schemeClr val="accent1"/>
                </a:solidFill>
                <a:cs typeface="Arial" pitchFamily="34" charset="0"/>
              </a:rPr>
              <a:t>pour </a:t>
            </a:r>
            <a:r>
              <a:rPr lang="fr-FR" sz="3200" b="1" spc="-19" dirty="0">
                <a:solidFill>
                  <a:schemeClr val="accent1"/>
                </a:solidFill>
                <a:cs typeface="Arial" pitchFamily="34" charset="0"/>
              </a:rPr>
              <a:t>votre</a:t>
            </a:r>
            <a:r>
              <a:rPr lang="fr-FR" sz="3200" b="1" spc="-215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200" b="1" spc="6" dirty="0">
                <a:solidFill>
                  <a:schemeClr val="accent1"/>
                </a:solidFill>
                <a:cs typeface="Arial" pitchFamily="34" charset="0"/>
              </a:rPr>
              <a:t>attention</a:t>
            </a:r>
            <a:endParaRPr lang="fr-FR" sz="32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7744" y="332656"/>
            <a:ext cx="4571554" cy="694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9871" marR="3572" indent="-551389">
              <a:lnSpc>
                <a:spcPts val="6609"/>
              </a:lnSpc>
              <a:tabLst>
                <a:tab pos="1065274" algn="l"/>
                <a:tab pos="2343960" algn="l"/>
              </a:tabLst>
            </a:pPr>
            <a:r>
              <a:rPr lang="fr-FR" sz="2000" b="1" dirty="0" smtClean="0"/>
              <a:t>LA FORMATION</a:t>
            </a:r>
            <a:endParaRPr sz="20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567312" y="2500482"/>
            <a:ext cx="7932688" cy="207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0" dirty="0">
                <a:latin typeface="Gill Sans MT" panose="020B0502020104020203" pitchFamily="34" charset="0"/>
                <a:cs typeface="Arial"/>
              </a:rPr>
              <a:t>&gt; Était ce trop long ou trop court</a:t>
            </a:r>
            <a:r>
              <a:rPr sz="2100" spc="-77" dirty="0">
                <a:latin typeface="Gill Sans MT" panose="020B0502020104020203" pitchFamily="34" charset="0"/>
                <a:cs typeface="Arial"/>
              </a:rPr>
              <a:t> </a:t>
            </a:r>
            <a:r>
              <a:rPr sz="2100" dirty="0">
                <a:latin typeface="Gill Sans MT" panose="020B0502020104020203" pitchFamily="34" charset="0"/>
                <a:cs typeface="Arial"/>
              </a:rPr>
              <a:t>?</a:t>
            </a:r>
          </a:p>
          <a:p>
            <a:pPr>
              <a:spcBef>
                <a:spcPts val="7"/>
              </a:spcBef>
            </a:pPr>
            <a:endParaRPr dirty="0">
              <a:latin typeface="Gill Sans MT" panose="020B0502020104020203" pitchFamily="34" charset="0"/>
              <a:cs typeface="Times New Roman"/>
            </a:endParaRPr>
          </a:p>
          <a:p>
            <a:pPr>
              <a:spcBef>
                <a:spcPts val="7"/>
              </a:spcBef>
            </a:pPr>
            <a:endParaRPr dirty="0">
              <a:latin typeface="Gill Sans MT" panose="020B0502020104020203" pitchFamily="34" charset="0"/>
              <a:cs typeface="Times New Roman"/>
            </a:endParaRPr>
          </a:p>
          <a:p>
            <a:pPr marL="8929"/>
            <a:r>
              <a:rPr sz="2100" dirty="0">
                <a:latin typeface="Gill Sans MT" panose="020B0502020104020203" pitchFamily="34" charset="0"/>
                <a:cs typeface="Arial"/>
              </a:rPr>
              <a:t>&gt; Que manque-t-il selon vous ? Que faut il rajouter</a:t>
            </a:r>
            <a:r>
              <a:rPr sz="2100" spc="-77" dirty="0">
                <a:latin typeface="Gill Sans MT" panose="020B0502020104020203" pitchFamily="34" charset="0"/>
                <a:cs typeface="Arial"/>
              </a:rPr>
              <a:t> </a:t>
            </a:r>
            <a:r>
              <a:rPr sz="2100" dirty="0">
                <a:latin typeface="Gill Sans MT" panose="020B0502020104020203" pitchFamily="34" charset="0"/>
                <a:cs typeface="Arial"/>
              </a:rPr>
              <a:t>?</a:t>
            </a:r>
          </a:p>
          <a:p>
            <a:pPr>
              <a:spcBef>
                <a:spcPts val="7"/>
              </a:spcBef>
            </a:pPr>
            <a:endParaRPr dirty="0">
              <a:latin typeface="Gill Sans MT" panose="020B0502020104020203" pitchFamily="34" charset="0"/>
              <a:cs typeface="Times New Roman"/>
            </a:endParaRPr>
          </a:p>
          <a:p>
            <a:pPr>
              <a:spcBef>
                <a:spcPts val="7"/>
              </a:spcBef>
            </a:pPr>
            <a:endParaRPr dirty="0">
              <a:latin typeface="Gill Sans MT" panose="020B0502020104020203" pitchFamily="34" charset="0"/>
              <a:cs typeface="Times New Roman"/>
            </a:endParaRPr>
          </a:p>
          <a:p>
            <a:pPr marL="8929"/>
            <a:r>
              <a:rPr sz="2100" dirty="0">
                <a:latin typeface="Gill Sans MT" panose="020B0502020104020203" pitchFamily="34" charset="0"/>
                <a:cs typeface="Arial"/>
              </a:rPr>
              <a:t>&gt; Ressenti général de la</a:t>
            </a:r>
            <a:r>
              <a:rPr sz="2100" spc="-70" dirty="0">
                <a:latin typeface="Gill Sans MT" panose="020B0502020104020203" pitchFamily="34" charset="0"/>
                <a:cs typeface="Arial"/>
              </a:rPr>
              <a:t> </a:t>
            </a:r>
            <a:r>
              <a:rPr sz="2100" dirty="0">
                <a:latin typeface="Gill Sans MT" panose="020B0502020104020203" pitchFamily="34" charset="0"/>
                <a:cs typeface="Arial"/>
              </a:rPr>
              <a:t>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1752" y="189963"/>
            <a:ext cx="8534400" cy="758952"/>
          </a:xfrm>
        </p:spPr>
        <p:txBody>
          <a:bodyPr>
            <a:noAutofit/>
          </a:bodyPr>
          <a:lstStyle/>
          <a:p>
            <a:pPr lvl="0"/>
            <a:r>
              <a:rPr lang="fr-FR" sz="2000" b="1" dirty="0" smtClean="0">
                <a:solidFill>
                  <a:schemeClr val="dk1"/>
                </a:solidFill>
              </a:rPr>
              <a:t>1. PREPAREZ VOTRE CAMPAGNE</a:t>
            </a:r>
            <a:br>
              <a:rPr lang="fr-FR" sz="2000" b="1" dirty="0" smtClean="0">
                <a:solidFill>
                  <a:schemeClr val="dk1"/>
                </a:solidFill>
              </a:rPr>
            </a:br>
            <a:r>
              <a:rPr lang="fr-FR" sz="2000" b="1" dirty="0" smtClean="0">
                <a:solidFill>
                  <a:schemeClr val="accent1"/>
                </a:solidFill>
              </a:rPr>
              <a:t>1.1. LA PRÉSENTATION DU PROJET  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330952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fr-FR" sz="1900" b="1" dirty="0"/>
              <a:t>L’objectif financier</a:t>
            </a:r>
          </a:p>
          <a:p>
            <a:pPr lvl="0">
              <a:buNone/>
            </a:pPr>
            <a:r>
              <a:rPr lang="fr-FR" sz="2000" dirty="0" smtClean="0"/>
              <a:t>1- Listez vos dépenses liées à votre projet</a:t>
            </a:r>
          </a:p>
          <a:p>
            <a:pPr>
              <a:buNone/>
            </a:pPr>
            <a:r>
              <a:rPr lang="fr-FR" sz="2000" dirty="0" smtClean="0"/>
              <a:t>2- De ce budget, fixez le montant que vous allez demander sur la plateforme. </a:t>
            </a:r>
          </a:p>
          <a:p>
            <a:pPr>
              <a:buNone/>
            </a:pPr>
            <a:endParaRPr lang="fr-FR" sz="2000" dirty="0" smtClean="0"/>
          </a:p>
          <a:p>
            <a:pPr>
              <a:buNone/>
            </a:pPr>
            <a:r>
              <a:rPr lang="fr-FR" sz="2000" dirty="0" smtClean="0"/>
              <a:t>	</a:t>
            </a:r>
            <a:r>
              <a:rPr lang="fr-FR" sz="1800" dirty="0" smtClean="0"/>
              <a:t>3 règles : </a:t>
            </a:r>
          </a:p>
          <a:p>
            <a:pPr lvl="1">
              <a:buNone/>
            </a:pPr>
            <a:r>
              <a:rPr lang="fr-FR" sz="1800" dirty="0" smtClean="0"/>
              <a:t>1. SOYEZ </a:t>
            </a:r>
            <a:r>
              <a:rPr lang="fr-FR" sz="1800" dirty="0" smtClean="0">
                <a:solidFill>
                  <a:schemeClr val="accent1"/>
                </a:solidFill>
              </a:rPr>
              <a:t>RAISONNABLES </a:t>
            </a:r>
          </a:p>
          <a:p>
            <a:pPr lvl="1">
              <a:buNone/>
            </a:pPr>
            <a:r>
              <a:rPr lang="fr-FR" sz="1800" dirty="0" smtClean="0"/>
              <a:t>2. SOYEZ </a:t>
            </a:r>
            <a:r>
              <a:rPr lang="fr-FR" sz="1800" dirty="0" smtClean="0">
                <a:solidFill>
                  <a:schemeClr val="accent1"/>
                </a:solidFill>
              </a:rPr>
              <a:t>TRANSPARENTS </a:t>
            </a:r>
          </a:p>
          <a:p>
            <a:pPr lvl="1">
              <a:buNone/>
            </a:pPr>
            <a:r>
              <a:rPr lang="fr-FR" sz="1800" dirty="0" smtClean="0"/>
              <a:t>3. SOYEZ </a:t>
            </a:r>
            <a:r>
              <a:rPr lang="fr-FR" sz="1800" dirty="0" smtClean="0">
                <a:solidFill>
                  <a:schemeClr val="accent1"/>
                </a:solidFill>
              </a:rPr>
              <a:t>PREVENTIFS </a:t>
            </a:r>
            <a:r>
              <a:rPr lang="fr-FR" sz="1800" dirty="0" smtClean="0">
                <a:solidFill>
                  <a:schemeClr val="tx1"/>
                </a:solidFill>
              </a:rPr>
              <a:t>(commission,  contreparties, communication…)</a:t>
            </a:r>
            <a:endParaRPr lang="fr-FR" sz="1800" dirty="0" smtClean="0">
              <a:solidFill>
                <a:schemeClr val="accent1"/>
              </a:solidFill>
            </a:endParaRPr>
          </a:p>
          <a:p>
            <a:pPr lvl="1">
              <a:buNone/>
            </a:pPr>
            <a:endParaRPr lang="fr-FR" sz="1800" b="1" dirty="0" smtClean="0"/>
          </a:p>
          <a:p>
            <a:pPr lvl="1">
              <a:buNone/>
            </a:pPr>
            <a:endParaRPr lang="fr-FR" sz="1800" dirty="0" smtClean="0"/>
          </a:p>
          <a:p>
            <a:pPr lvl="1">
              <a:buNone/>
            </a:pPr>
            <a:endParaRPr lang="fr-FR" sz="1800" b="1" dirty="0" smtClean="0"/>
          </a:p>
          <a:p>
            <a:pPr lvl="1">
              <a:buNone/>
            </a:pPr>
            <a:endParaRPr lang="fr-FR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7528" y="5805264"/>
            <a:ext cx="8628624" cy="657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/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6798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260648"/>
            <a:ext cx="5527478" cy="59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5"/>
          <p:cNvSpPr txBox="1"/>
          <p:nvPr/>
        </p:nvSpPr>
        <p:spPr>
          <a:xfrm>
            <a:off x="5778999" y="1484784"/>
            <a:ext cx="318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  <a:sym typeface="Wingdings" pitchFamily="2" charset="2"/>
              </a:rPr>
              <a:t> Détaillez vos dépenses futures 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ZoneTexte 5"/>
          <p:cNvSpPr txBox="1"/>
          <p:nvPr/>
        </p:nvSpPr>
        <p:spPr>
          <a:xfrm>
            <a:off x="5768379" y="514544"/>
            <a:ext cx="318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Gill Sans MT" panose="020B0502020104020203" pitchFamily="34" charset="0"/>
                <a:sym typeface="Wingdings" pitchFamily="2" charset="2"/>
              </a:rPr>
              <a:t>TRANSPARENT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5956</TotalTime>
  <Words>1729</Words>
  <Application>Microsoft Office PowerPoint</Application>
  <PresentationFormat>On-screen Show (4:3)</PresentationFormat>
  <Paragraphs>794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Georgia</vt:lpstr>
      <vt:lpstr>Gill Sans MT</vt:lpstr>
      <vt:lpstr>Rockwell</vt:lpstr>
      <vt:lpstr>Times New Roman</vt:lpstr>
      <vt:lpstr>Wingdings</vt:lpstr>
      <vt:lpstr>Wingdings 2</vt:lpstr>
      <vt:lpstr>Civil</vt:lpstr>
      <vt:lpstr>REUSSIR SA CAMPAGNE DE CROWDFUNDING</vt:lpstr>
      <vt:lpstr>Jour 1</vt:lpstr>
      <vt:lpstr>1. PREPAREZ VOTRE CAMPAGNE</vt:lpstr>
      <vt:lpstr>PowerPoint Presentation</vt:lpstr>
      <vt:lpstr>PowerPoint Presentation</vt:lpstr>
      <vt:lpstr>1. PREPAREZ VOTRE CAMPAGNE</vt:lpstr>
      <vt:lpstr>1. PREPAREZ VOTRE CAMPAGNE</vt:lpstr>
      <vt:lpstr>1. PREPAREZ VOTRE CAMPAGNE 1.1. LA PRÉSENTATION DU PROJET  </vt:lpstr>
      <vt:lpstr>PowerPoint Presentation</vt:lpstr>
      <vt:lpstr>PowerPoint Presentation</vt:lpstr>
      <vt:lpstr>PowerPoint Presentation</vt:lpstr>
      <vt:lpstr>PowerPoint Presentation</vt:lpstr>
      <vt:lpstr>1. PREPAREZ VOTRE CAMPAGNE</vt:lpstr>
      <vt:lpstr>1. PREPAREZ VOTRE CAMPAGNE 1.1. LA PRÉSENTATION DU PROJET </vt:lpstr>
      <vt:lpstr>Description du projet</vt:lpstr>
      <vt:lpstr>PowerPoint Presentation</vt:lpstr>
      <vt:lpstr>PowerPoint Presentation</vt:lpstr>
      <vt:lpstr>Le/les porteur(s) de projet</vt:lpstr>
      <vt:lpstr>PowerPoint Presentation</vt:lpstr>
      <vt:lpstr>PowerPoint Presentation</vt:lpstr>
      <vt:lpstr>PowerPoint Presentation</vt:lpstr>
      <vt:lpstr>Les « + » d’une présentation projet</vt:lpstr>
      <vt:lpstr>1. PREPAREZ VOTRE CAMPAGNE</vt:lpstr>
      <vt:lpstr>1. PREPAREZ VOTRE CAMPAGNE 1.1. PRÉPAREZ LA PRÉSENTATION DU PROJET </vt:lpstr>
      <vt:lpstr>1. PREPAREZ VOTRE CAMPAGNE 1.1. PRÉPAREZ LA PRÉSENTATION DU PROJET </vt:lpstr>
      <vt:lpstr>1. PREPAREZ VOTRE CAMPAGNE</vt:lpstr>
      <vt:lpstr>1. PREPAREZ VOTRE CAMPAGNE 1.1. PRÉPAREZ LA PRÉSENTATION DU PROJET </vt:lpstr>
      <vt:lpstr>1. PREPAREZ VOTRE CAMPAGNE</vt:lpstr>
      <vt:lpstr>1. PREPAREZ VOTRE CAMPAGNE 1.1. PRÉPAREZ LA PRÉSENTATION DU PROJET </vt:lpstr>
      <vt:lpstr>Jour 2</vt:lpstr>
      <vt:lpstr>1. PREPAREZ VOTRE CAMPAGNE</vt:lpstr>
      <vt:lpstr>1. PRÉPAREZ VOTRE CAMPAGNE 1.2. VOTRE COMMUNAUTE </vt:lpstr>
      <vt:lpstr>1. PRÉPAREZ VOTRE CAMPAGNE 1.2. VOTRE COMMUNAUTE </vt:lpstr>
      <vt:lpstr>1. PRÉPAREZ VOTRE CAMPAGNE 1.2. PRÉPAREZ VOTRE COMMUNAUTE </vt:lpstr>
      <vt:lpstr>1. PREPAREZ VOTRE CAMPAGNE</vt:lpstr>
      <vt:lpstr>1. PREPAREZ VOTRE CAMPAGNE 1.2. PREPAREZ VOTRE COMMUNAUTE </vt:lpstr>
      <vt:lpstr>1. PREPAREZ VOTRE CAMPAGNE 1.2. PREPAREZ VOTRE COMMUNAUTE </vt:lpstr>
      <vt:lpstr>1. PREPAREZ VOTRE CAMPAGNE</vt:lpstr>
      <vt:lpstr>1. PREPAREZ VOTRE CAMPAGNE 1.3. LA PROMOTION DU PROJET </vt:lpstr>
      <vt:lpstr>PowerPoint Presentation</vt:lpstr>
      <vt:lpstr>PowerPoint Presentation</vt:lpstr>
      <vt:lpstr>PowerPoint Presentation</vt:lpstr>
      <vt:lpstr>1. PREPAREZ VOTRE CAMPAGNE</vt:lpstr>
      <vt:lpstr>1. PREPAREZ VOTRE CAMPAGNE 1.3. LA PROMOTION DU PROJET </vt:lpstr>
      <vt:lpstr>1. PREPAREZ VOTRE CAMPAGNE 1.2. LA PROMOTION DU PROJET </vt:lpstr>
      <vt:lpstr>1. PREPAREZ VOTRE CAMPAGNE 1.2. LA PROMOTION DU PROJET </vt:lpstr>
      <vt:lpstr>1. PREPAREZ VOTRE CAMPAGNE 1.2. LA PROMOTION DU PROJET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PREPAREZ VOTRE CAMPAGNE 1.2. PRÉPAREZ LA PROMOTION DU PROJET </vt:lpstr>
      <vt:lpstr>1. PREPAREZ VOTRE CAMPAGNE 1.2. PRÉPAREZ LA PROMOTION DU PROJET </vt:lpstr>
      <vt:lpstr>Jour 3</vt:lpstr>
      <vt:lpstr>2. ANIMEZ VOTRE CAMPAGNE </vt:lpstr>
      <vt:lpstr>2. ANIMEZ VOTRE CAMPAGNE </vt:lpstr>
      <vt:lpstr>2. ANIMEZ VOTRE CAMPAGNE</vt:lpstr>
      <vt:lpstr>2. ANIMEZ VOTRE CAMPAGNE </vt:lpstr>
      <vt:lpstr>2. ANIMEZ VOTRE CAMPAGNE</vt:lpstr>
      <vt:lpstr>2. ANIMEZ VOTRE CAMPAGNE</vt:lpstr>
      <vt:lpstr>PowerPoint Presentation</vt:lpstr>
      <vt:lpstr>PowerPoint Presentation</vt:lpstr>
      <vt:lpstr>PowerPoint Presentation</vt:lpstr>
      <vt:lpstr>2. ANIMEZ VOTRE CAMPAGNE</vt:lpstr>
      <vt:lpstr>2. ANIMEZ VOTRE CAMPAGNE </vt:lpstr>
      <vt:lpstr>3. CLÔTUREZ LA CAMPAGNE </vt:lpstr>
      <vt:lpstr>3. CLÔTUREZ LA CAMPAGNE </vt:lpstr>
      <vt:lpstr>LES 7 PRINCIPES DE BASE D’UNE CAMPAGNE DE CROWDFUNDING</vt:lpstr>
      <vt:lpstr>PowerPoint Presentation</vt:lpstr>
      <vt:lpstr>LA FORMATION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REUSSIR SA CAMPAGNE DE CROWDFUNDING</dc:title>
  <dc:creator>Christine</dc:creator>
  <cp:lastModifiedBy>vahiny</cp:lastModifiedBy>
  <cp:revision>226</cp:revision>
  <dcterms:created xsi:type="dcterms:W3CDTF">2016-09-12T08:14:07Z</dcterms:created>
  <dcterms:modified xsi:type="dcterms:W3CDTF">2016-12-16T13:48:30Z</dcterms:modified>
</cp:coreProperties>
</file>